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316" r:id="rId3"/>
    <p:sldId id="264" r:id="rId4"/>
    <p:sldId id="256" r:id="rId5"/>
    <p:sldId id="257" r:id="rId6"/>
    <p:sldId id="258" r:id="rId7"/>
    <p:sldId id="259" r:id="rId8"/>
    <p:sldId id="260" r:id="rId9"/>
    <p:sldId id="262" r:id="rId10"/>
    <p:sldId id="263" r:id="rId11"/>
    <p:sldId id="265" r:id="rId12"/>
    <p:sldId id="266" r:id="rId13"/>
    <p:sldId id="267" r:id="rId14"/>
    <p:sldId id="268" r:id="rId15"/>
    <p:sldId id="269" r:id="rId16"/>
    <p:sldId id="277" r:id="rId17"/>
    <p:sldId id="270" r:id="rId18"/>
    <p:sldId id="278" r:id="rId19"/>
    <p:sldId id="271" r:id="rId20"/>
    <p:sldId id="272" r:id="rId21"/>
    <p:sldId id="273" r:id="rId22"/>
    <p:sldId id="274" r:id="rId23"/>
    <p:sldId id="275" r:id="rId24"/>
    <p:sldId id="276" r:id="rId25"/>
    <p:sldId id="279" r:id="rId26"/>
    <p:sldId id="280" r:id="rId27"/>
    <p:sldId id="281" r:id="rId28"/>
    <p:sldId id="288" r:id="rId29"/>
    <p:sldId id="285" r:id="rId30"/>
    <p:sldId id="286" r:id="rId31"/>
    <p:sldId id="287" r:id="rId32"/>
    <p:sldId id="282" r:id="rId33"/>
    <p:sldId id="283" r:id="rId34"/>
    <p:sldId id="284" r:id="rId35"/>
    <p:sldId id="289" r:id="rId36"/>
    <p:sldId id="290" r:id="rId37"/>
    <p:sldId id="291" r:id="rId38"/>
    <p:sldId id="292" r:id="rId39"/>
    <p:sldId id="293" r:id="rId40"/>
    <p:sldId id="295" r:id="rId41"/>
    <p:sldId id="296" r:id="rId42"/>
    <p:sldId id="298" r:id="rId43"/>
    <p:sldId id="321" r:id="rId44"/>
    <p:sldId id="322" r:id="rId45"/>
    <p:sldId id="323" r:id="rId46"/>
    <p:sldId id="324" r:id="rId47"/>
    <p:sldId id="325" r:id="rId48"/>
    <p:sldId id="326" r:id="rId49"/>
    <p:sldId id="328" r:id="rId50"/>
    <p:sldId id="327" r:id="rId51"/>
    <p:sldId id="329" r:id="rId52"/>
    <p:sldId id="331" r:id="rId53"/>
    <p:sldId id="332" r:id="rId54"/>
    <p:sldId id="333" r:id="rId55"/>
    <p:sldId id="334" r:id="rId56"/>
    <p:sldId id="336" r:id="rId57"/>
    <p:sldId id="335" r:id="rId58"/>
    <p:sldId id="337"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7" r:id="rId76"/>
    <p:sldId id="318" r:id="rId77"/>
    <p:sldId id="319" r:id="rId78"/>
    <p:sldId id="32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5719-45A4-DC83-707B-D7C9707D1C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03AB31-3F26-641C-DD0E-2572A13D67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886361B-3AED-A9F2-CB45-499162F21F7C}"/>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93A5D252-1214-65B8-924B-BD89DD29AB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8A7508-B8C2-4133-BE70-1C1E504690A2}"/>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418700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19F8-2951-56E4-B7EC-590F90469E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18D57-710D-C96D-C06C-A312152106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02CA65-73DF-9C91-1DE7-C9A80D23EB04}"/>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079DF873-1980-558C-6676-538FDA1C9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CD842B-6D9E-C92A-1FE0-C002E7A1B707}"/>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385785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C98C87-0AC4-D211-94C0-E6AEF2A1A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532A67-2896-96CE-F585-D9B5111786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7C4527-0958-DF87-4B72-3A3E457FE8B2}"/>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64B37573-7BC4-074B-05AD-DF131579D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46854-2DF9-D1AC-B076-C1CDEE26909F}"/>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1787825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82D-9E5A-4E88-5301-590EDD4ACC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9B6935-08CA-8B88-E967-1AD6EEDBEB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807E1C-2875-0902-A91B-455D9D833A4A}"/>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9BAE59C2-AFD4-71F4-AB36-BB752D5E2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FD1B69-9702-7FFF-A9DD-15CCD21277E5}"/>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265377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E1D1-D152-BE28-7EFF-032FFB95B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A9B0F5-2CC0-F32E-80CE-381C0E94CC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C0B07A-D7B7-63E5-B11E-9BEAC587B848}"/>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1B317967-6554-9252-9226-B4E754DE56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F952C4-4BBE-47EC-438A-FEFC9F66FF4F}"/>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159739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A30F-4898-824B-0825-153DA5D74E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4C3616-325F-58F5-22CB-FB8D89120F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395FD0-519B-030F-57E6-BA312739FA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B83100-8C4C-67E6-6DF1-FBCF3DB33B95}"/>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6" name="Footer Placeholder 5">
            <a:extLst>
              <a:ext uri="{FF2B5EF4-FFF2-40B4-BE49-F238E27FC236}">
                <a16:creationId xmlns:a16="http://schemas.microsoft.com/office/drawing/2014/main" id="{9666A40B-F175-9F55-BCB9-5BD40B0A3D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BD20AA-B9C0-95A3-135E-02C4FC277C30}"/>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256211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C6E2-566C-421E-4FE5-87536E3926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4276DB-E03B-F9B5-AE6A-E008723677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D2A877-DE60-E101-65D4-0AF8EAD9F9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E3A6FF-141E-D062-A2A2-475B99D42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2FC0F-8080-4EC0-1037-913347288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A0F599-B79E-FB03-B163-BBC3D7871D3C}"/>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8" name="Footer Placeholder 7">
            <a:extLst>
              <a:ext uri="{FF2B5EF4-FFF2-40B4-BE49-F238E27FC236}">
                <a16:creationId xmlns:a16="http://schemas.microsoft.com/office/drawing/2014/main" id="{9CAF059F-5C5C-29A1-C76F-D9E0E2BEAC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5AADE8-50C9-9177-14CC-AB680006A5D6}"/>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177933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92B3-1796-5C13-481E-1C5B08198C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8BB9D3-2FEF-A1AA-2DFB-25EFCC82BDC9}"/>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4" name="Footer Placeholder 3">
            <a:extLst>
              <a:ext uri="{FF2B5EF4-FFF2-40B4-BE49-F238E27FC236}">
                <a16:creationId xmlns:a16="http://schemas.microsoft.com/office/drawing/2014/main" id="{56CAB804-EF1E-5E07-6311-9F5F7C484FF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22E600-C6C0-B8A0-A158-29E1E8FDDE69}"/>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286431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C32955-EFE3-3D41-911F-B4F4134FF287}"/>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3" name="Footer Placeholder 2">
            <a:extLst>
              <a:ext uri="{FF2B5EF4-FFF2-40B4-BE49-F238E27FC236}">
                <a16:creationId xmlns:a16="http://schemas.microsoft.com/office/drawing/2014/main" id="{6570F6F6-938F-FB35-CCB0-412D33287D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51D40D-F2CB-5132-AD5E-9EE1F95EEE70}"/>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53492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25F2-BA2D-495A-047E-CFFD3CD84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D16DF0-E211-BEFA-B4C1-37B8FD2EF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7E51BA-B7D2-73F2-C381-DFDB06122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4A275-21DE-2D90-8A53-651FD7D722C4}"/>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6" name="Footer Placeholder 5">
            <a:extLst>
              <a:ext uri="{FF2B5EF4-FFF2-40B4-BE49-F238E27FC236}">
                <a16:creationId xmlns:a16="http://schemas.microsoft.com/office/drawing/2014/main" id="{F6CCAC1F-974E-1D9D-D7B8-B25BBB9810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EA2F11-8DD2-3AA0-A699-022E8ACEDD60}"/>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37461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CCC4-5E84-B7B2-E650-E9870B88D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02FD87-393F-AF82-35A9-15C9C83E5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BB990A-1BE6-5BDC-967D-9004EA65D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371356-07A8-E15A-92A2-62CBEAE68FA1}"/>
              </a:ext>
            </a:extLst>
          </p:cNvPr>
          <p:cNvSpPr>
            <a:spLocks noGrp="1"/>
          </p:cNvSpPr>
          <p:nvPr>
            <p:ph type="dt" sz="half" idx="10"/>
          </p:nvPr>
        </p:nvSpPr>
        <p:spPr/>
        <p:txBody>
          <a:bodyPr/>
          <a:lstStyle/>
          <a:p>
            <a:fld id="{DB546260-E4CA-473A-9A82-4D04B6658C2C}" type="datetimeFigureOut">
              <a:rPr lang="en-IN" smtClean="0"/>
              <a:t>27-07-2023</a:t>
            </a:fld>
            <a:endParaRPr lang="en-IN"/>
          </a:p>
        </p:txBody>
      </p:sp>
      <p:sp>
        <p:nvSpPr>
          <p:cNvPr id="6" name="Footer Placeholder 5">
            <a:extLst>
              <a:ext uri="{FF2B5EF4-FFF2-40B4-BE49-F238E27FC236}">
                <a16:creationId xmlns:a16="http://schemas.microsoft.com/office/drawing/2014/main" id="{C23C5712-1535-BFD8-620E-ADD0884CCC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4E50AA-C5D1-324A-7FC1-45099B6CC710}"/>
              </a:ext>
            </a:extLst>
          </p:cNvPr>
          <p:cNvSpPr>
            <a:spLocks noGrp="1"/>
          </p:cNvSpPr>
          <p:nvPr>
            <p:ph type="sldNum" sz="quarter" idx="12"/>
          </p:nvPr>
        </p:nvSpPr>
        <p:spPr/>
        <p:txBody>
          <a:bodyPr/>
          <a:lstStyle/>
          <a:p>
            <a:fld id="{76EEB6CF-1130-4FA1-A019-E5B5A1FC44F2}" type="slidenum">
              <a:rPr lang="en-IN" smtClean="0"/>
              <a:t>‹#›</a:t>
            </a:fld>
            <a:endParaRPr lang="en-IN"/>
          </a:p>
        </p:txBody>
      </p:sp>
    </p:spTree>
    <p:extLst>
      <p:ext uri="{BB962C8B-B14F-4D97-AF65-F5344CB8AC3E}">
        <p14:creationId xmlns:p14="http://schemas.microsoft.com/office/powerpoint/2010/main" val="367548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1083A-F354-9261-9BCC-79B0BBD91F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74322C-3AD2-5C4A-C5A6-D819FF4489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E9A972-FBA3-EA53-9F56-8605DDEC9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46260-E4CA-473A-9A82-4D04B6658C2C}" type="datetimeFigureOut">
              <a:rPr lang="en-IN" smtClean="0"/>
              <a:t>27-07-2023</a:t>
            </a:fld>
            <a:endParaRPr lang="en-IN"/>
          </a:p>
        </p:txBody>
      </p:sp>
      <p:sp>
        <p:nvSpPr>
          <p:cNvPr id="5" name="Footer Placeholder 4">
            <a:extLst>
              <a:ext uri="{FF2B5EF4-FFF2-40B4-BE49-F238E27FC236}">
                <a16:creationId xmlns:a16="http://schemas.microsoft.com/office/drawing/2014/main" id="{9D990C0E-FE61-945D-D12B-285A2B67C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ADBE8F7-0CA7-724D-C346-8ABA86BF5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EB6CF-1130-4FA1-A019-E5B5A1FC44F2}" type="slidenum">
              <a:rPr lang="en-IN" smtClean="0"/>
              <a:t>‹#›</a:t>
            </a:fld>
            <a:endParaRPr lang="en-IN"/>
          </a:p>
        </p:txBody>
      </p:sp>
    </p:spTree>
    <p:extLst>
      <p:ext uri="{BB962C8B-B14F-4D97-AF65-F5344CB8AC3E}">
        <p14:creationId xmlns:p14="http://schemas.microsoft.com/office/powerpoint/2010/main" val="428937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huggingface.co/spaces"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datasets" TargetMode="External"/><Relationship Id="rId5" Type="http://schemas.openxmlformats.org/officeDocument/2006/relationships/hyperlink" Target="https://huggingface.co/models" TargetMode="External"/><Relationship Id="rId4" Type="http://schemas.openxmlformats.org/officeDocument/2006/relationships/hyperlink" Target="https://huggingface.co/docs/hub/inde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promptextend.com/" TargetMode="External"/><Relationship Id="rId3" Type="http://schemas.openxmlformats.org/officeDocument/2006/relationships/hyperlink" Target="https://www.promptingguide.ai/" TargetMode="External"/><Relationship Id="rId7" Type="http://schemas.openxmlformats.org/officeDocument/2006/relationships/hyperlink" Target="https://coefficient.io/ai-prompt-generator" TargetMode="External"/><Relationship Id="rId2" Type="http://schemas.openxmlformats.org/officeDocument/2006/relationships/hyperlink" Target="https://help.openai.com/en/articles/6654000-best-practices-for-prompt-engineering-with-openai-api" TargetMode="External"/><Relationship Id="rId1" Type="http://schemas.openxmlformats.org/officeDocument/2006/relationships/slideLayout" Target="../slideLayouts/slideLayout2.xml"/><Relationship Id="rId6" Type="http://schemas.openxmlformats.org/officeDocument/2006/relationships/hyperlink" Target="https://github.com/brexhq/prompt-engineering" TargetMode="External"/><Relationship Id="rId5" Type="http://schemas.openxmlformats.org/officeDocument/2006/relationships/hyperlink" Target="https://learnprompting.org/docs/intro" TargetMode="External"/><Relationship Id="rId4" Type="http://schemas.openxmlformats.org/officeDocument/2006/relationships/hyperlink" Target="https://learn.deeplearning.ai/chatgpt-prompt-eng" TargetMode="External"/><Relationship Id="rId9" Type="http://schemas.openxmlformats.org/officeDocument/2006/relationships/hyperlink" Target="https://replicate.com/kyrick/prompt-parro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latform.openai.com/docs/guides/fine-tuning"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hyperlink" Target="https://www.cnbc.com/2023/05/02/chegg-drops-more-than-40percent-after-saying-chatgpt-is-killing-its-business.html" TargetMode="External"/><Relationship Id="rId7" Type="http://schemas.openxmlformats.org/officeDocument/2006/relationships/hyperlink" Target="https://blog.you.com/introducing-youchat-the-ai-search-assistant-that-lives-in-your-search-engine-eff7badcd65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features/preview/copilot-x"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huggingface/disaggregators"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huggingface.co/facebook/roberta-hate-speech-dynabench-r4-target" TargetMode="External"/><Relationship Id="rId7" Type="http://schemas.openxmlformats.org/officeDocument/2006/relationships/image" Target="../media/image62.png"/><Relationship Id="rId2" Type="http://schemas.openxmlformats.org/officeDocument/2006/relationships/hyperlink" Target="https://huggingface.co/docs/evaluate/index" TargetMode="Externa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hyperlink" Target="https://aclanthology.org/2021.naacl-main.191.pdf" TargetMode="External"/><Relationship Id="rId4" Type="http://schemas.openxmlformats.org/officeDocument/2006/relationships/hyperlink" Target="https://huggingface.co/spaces/evaluate-measurement/hones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clanthology.org/2022.emnlp-main.14.pdf" TargetMode="Externa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a-Farber's New Visual Identity - Dana-Farber Cancer Institute | Boston,  MA">
            <a:extLst>
              <a:ext uri="{FF2B5EF4-FFF2-40B4-BE49-F238E27FC236}">
                <a16:creationId xmlns:a16="http://schemas.microsoft.com/office/drawing/2014/main" id="{03A67410-EE75-13B2-2FDF-4506313D2B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3585" y="2536209"/>
            <a:ext cx="4324350" cy="1060450"/>
          </a:xfrm>
          <a:prstGeom prst="rect">
            <a:avLst/>
          </a:prstGeom>
          <a:noFill/>
          <a:ln>
            <a:noFill/>
          </a:ln>
        </p:spPr>
      </p:pic>
      <p:sp>
        <p:nvSpPr>
          <p:cNvPr id="5" name="TextBox 4">
            <a:extLst>
              <a:ext uri="{FF2B5EF4-FFF2-40B4-BE49-F238E27FC236}">
                <a16:creationId xmlns:a16="http://schemas.microsoft.com/office/drawing/2014/main" id="{AA617361-F326-8BFC-A029-77961D419AD9}"/>
              </a:ext>
            </a:extLst>
          </p:cNvPr>
          <p:cNvSpPr txBox="1"/>
          <p:nvPr/>
        </p:nvSpPr>
        <p:spPr>
          <a:xfrm>
            <a:off x="2202815" y="771137"/>
            <a:ext cx="9816465" cy="1077218"/>
          </a:xfrm>
          <a:prstGeom prst="rect">
            <a:avLst/>
          </a:prstGeom>
          <a:noFill/>
        </p:spPr>
        <p:txBody>
          <a:bodyPr wrap="square" rtlCol="0">
            <a:spAutoFit/>
          </a:bodyPr>
          <a:lstStyle/>
          <a:p>
            <a:r>
              <a:rPr lang="en-IN" sz="3200" b="1" i="1" dirty="0"/>
              <a:t>Large Language Models (LLMs): </a:t>
            </a:r>
          </a:p>
          <a:p>
            <a:r>
              <a:rPr lang="en-IN" sz="3200" b="1" i="1" dirty="0"/>
              <a:t>Application to Production with Databricks</a:t>
            </a:r>
          </a:p>
        </p:txBody>
      </p:sp>
      <p:sp>
        <p:nvSpPr>
          <p:cNvPr id="6" name="TextBox 5">
            <a:extLst>
              <a:ext uri="{FF2B5EF4-FFF2-40B4-BE49-F238E27FC236}">
                <a16:creationId xmlns:a16="http://schemas.microsoft.com/office/drawing/2014/main" id="{6E554773-11E5-28D5-9566-78031FA8E2D9}"/>
              </a:ext>
            </a:extLst>
          </p:cNvPr>
          <p:cNvSpPr txBox="1"/>
          <p:nvPr/>
        </p:nvSpPr>
        <p:spPr>
          <a:xfrm>
            <a:off x="3354705" y="4150847"/>
            <a:ext cx="7101840" cy="1631216"/>
          </a:xfrm>
          <a:prstGeom prst="rect">
            <a:avLst/>
          </a:prstGeom>
          <a:noFill/>
        </p:spPr>
        <p:txBody>
          <a:bodyPr wrap="square" rtlCol="0">
            <a:spAutoFit/>
          </a:bodyPr>
          <a:lstStyle/>
          <a:p>
            <a:r>
              <a:rPr lang="en-IN" sz="2000" b="1" dirty="0"/>
              <a:t>Author: </a:t>
            </a:r>
            <a:r>
              <a:rPr lang="en-IN" sz="2000" i="1" dirty="0"/>
              <a:t>VINEET SRIVASTAVA (AI Intern)</a:t>
            </a:r>
          </a:p>
          <a:p>
            <a:r>
              <a:rPr lang="en-IN" sz="2000" b="1" dirty="0"/>
              <a:t>Supervisor : </a:t>
            </a:r>
            <a:r>
              <a:rPr lang="en-US" sz="2000" i="1" dirty="0"/>
              <a:t>Antell, Gregory C.,Ph.D. (Principal AI/ML Engineer)</a:t>
            </a:r>
          </a:p>
          <a:p>
            <a:r>
              <a:rPr lang="en-US" sz="2000" b="1" dirty="0"/>
              <a:t>Department: </a:t>
            </a:r>
            <a:r>
              <a:rPr lang="en-US" sz="2000" i="1" dirty="0"/>
              <a:t>Informatics &amp; Analytics (AIOPS)</a:t>
            </a:r>
          </a:p>
          <a:p>
            <a:endParaRPr lang="en-US" sz="2000" i="1" dirty="0"/>
          </a:p>
          <a:p>
            <a:r>
              <a:rPr lang="en-US" sz="2000" b="1" dirty="0"/>
              <a:t>Date</a:t>
            </a:r>
            <a:r>
              <a:rPr lang="en-US" sz="2000" b="1"/>
              <a:t>: </a:t>
            </a:r>
            <a:r>
              <a:rPr lang="en-US" sz="2000"/>
              <a:t>27</a:t>
            </a:r>
            <a:r>
              <a:rPr lang="en-US" sz="2000" baseline="30000"/>
              <a:t>th</a:t>
            </a:r>
            <a:r>
              <a:rPr lang="en-US" sz="2000"/>
              <a:t> </a:t>
            </a:r>
            <a:r>
              <a:rPr lang="en-US" sz="2000" dirty="0"/>
              <a:t>July 2023</a:t>
            </a:r>
            <a:endParaRPr lang="en-IN" sz="2000" b="1" dirty="0"/>
          </a:p>
        </p:txBody>
      </p:sp>
    </p:spTree>
    <p:extLst>
      <p:ext uri="{BB962C8B-B14F-4D97-AF65-F5344CB8AC3E}">
        <p14:creationId xmlns:p14="http://schemas.microsoft.com/office/powerpoint/2010/main" val="2319226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FDFE746-62F8-3F0F-4F64-90CD4EA58962}"/>
              </a:ext>
            </a:extLst>
          </p:cNvPr>
          <p:cNvSpPr>
            <a:spLocks noChangeArrowheads="1"/>
          </p:cNvSpPr>
          <p:nvPr/>
        </p:nvSpPr>
        <p:spPr bwMode="auto">
          <a:xfrm>
            <a:off x="12700" y="24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4054" tIns="3174" rIns="91440" bIns="0" numCol="1" anchor="ctr" anchorCtr="0" compatLnSpc="1">
            <a:prstTxWarp prst="textNoShape">
              <a:avLst/>
            </a:prstTxWarp>
            <a:spAutoFit/>
          </a:bodyPr>
          <a:lstStyle/>
          <a:p>
            <a:endParaRPr lang="en-IN"/>
          </a:p>
        </p:txBody>
      </p:sp>
      <p:sp>
        <p:nvSpPr>
          <p:cNvPr id="6" name="Rectangle 1">
            <a:extLst>
              <a:ext uri="{FF2B5EF4-FFF2-40B4-BE49-F238E27FC236}">
                <a16:creationId xmlns:a16="http://schemas.microsoft.com/office/drawing/2014/main" id="{1CB64462-9230-45D3-499F-28EDD959C1F4}"/>
              </a:ext>
            </a:extLst>
          </p:cNvPr>
          <p:cNvSpPr>
            <a:spLocks noChangeArrowheads="1"/>
          </p:cNvSpPr>
          <p:nvPr/>
        </p:nvSpPr>
        <p:spPr bwMode="auto">
          <a:xfrm>
            <a:off x="152400" y="178044"/>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Rectangle 3">
            <a:extLst>
              <a:ext uri="{FF2B5EF4-FFF2-40B4-BE49-F238E27FC236}">
                <a16:creationId xmlns:a16="http://schemas.microsoft.com/office/drawing/2014/main" id="{836762E3-1BB4-2B71-2917-246374F12B8C}"/>
              </a:ext>
            </a:extLst>
          </p:cNvPr>
          <p:cNvSpPr>
            <a:spLocks noChangeArrowheads="1"/>
          </p:cNvSpPr>
          <p:nvPr/>
        </p:nvSpPr>
        <p:spPr bwMode="auto">
          <a:xfrm>
            <a:off x="673100" y="8333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What is a </a:t>
            </a:r>
            <a:r>
              <a:rPr kumimoji="0" lang="en-US" altLang="en-US" sz="4000" b="0" i="0" u="none" strike="noStrike" cap="none" normalizeH="0" baseline="0" dirty="0">
                <a:ln>
                  <a:noFill/>
                </a:ln>
                <a:solidFill>
                  <a:srgbClr val="00A972"/>
                </a:solidFill>
                <a:effectLst/>
                <a:latin typeface="Arial" panose="020B0604020202020204" pitchFamily="34" charset="0"/>
                <a:ea typeface="Lucida Sans Unicode" panose="020B0602030504020204" pitchFamily="34" charset="0"/>
              </a:rPr>
              <a:t>Large </a:t>
            </a: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Language Model?</a:t>
            </a:r>
            <a:endParaRPr kumimoji="0" lang="en-US" altLang="en-US" sz="4000" b="0" i="0" u="none" strike="noStrike" cap="none" normalizeH="0" baseline="0" dirty="0">
              <a:ln>
                <a:noFill/>
              </a:ln>
              <a:solidFill>
                <a:schemeClr val="tx1"/>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8A27B1E-5496-9910-B8E8-E0926938F7AE}"/>
              </a:ext>
            </a:extLst>
          </p:cNvPr>
          <p:cNvPicPr>
            <a:picLocks noChangeAspect="1"/>
          </p:cNvPicPr>
          <p:nvPr/>
        </p:nvPicPr>
        <p:blipFill>
          <a:blip r:embed="rId2"/>
          <a:stretch>
            <a:fillRect/>
          </a:stretch>
        </p:blipFill>
        <p:spPr>
          <a:xfrm>
            <a:off x="62992" y="1084580"/>
            <a:ext cx="12091416" cy="5196840"/>
          </a:xfrm>
          <a:prstGeom prst="rect">
            <a:avLst/>
          </a:prstGeom>
        </p:spPr>
      </p:pic>
    </p:spTree>
    <p:extLst>
      <p:ext uri="{BB962C8B-B14F-4D97-AF65-F5344CB8AC3E}">
        <p14:creationId xmlns:p14="http://schemas.microsoft.com/office/powerpoint/2010/main" val="55441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1041400" y="2539365"/>
            <a:ext cx="10919372" cy="1325563"/>
          </a:xfrm>
        </p:spPr>
        <p:txBody>
          <a:bodyPr/>
          <a:lstStyle/>
          <a:p>
            <a:r>
              <a:rPr lang="en-IN" dirty="0"/>
              <a:t>Application with LLMs- Hugging Face &amp; Prompts</a:t>
            </a:r>
          </a:p>
        </p:txBody>
      </p:sp>
    </p:spTree>
    <p:extLst>
      <p:ext uri="{BB962C8B-B14F-4D97-AF65-F5344CB8AC3E}">
        <p14:creationId xmlns:p14="http://schemas.microsoft.com/office/powerpoint/2010/main" val="258551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2CDBF26-9C88-03FC-A6E7-06D280818DC1}"/>
              </a:ext>
            </a:extLst>
          </p:cNvPr>
          <p:cNvGrpSpPr>
            <a:grpSpLocks/>
          </p:cNvGrpSpPr>
          <p:nvPr/>
        </p:nvGrpSpPr>
        <p:grpSpPr bwMode="auto">
          <a:xfrm>
            <a:off x="1361757" y="1227454"/>
            <a:ext cx="8970963" cy="4838065"/>
            <a:chOff x="6941" y="661"/>
            <a:chExt cx="12240" cy="6128"/>
          </a:xfrm>
        </p:grpSpPr>
        <p:pic>
          <p:nvPicPr>
            <p:cNvPr id="9219" name="Picture 3">
              <a:extLst>
                <a:ext uri="{FF2B5EF4-FFF2-40B4-BE49-F238E27FC236}">
                  <a16:creationId xmlns:a16="http://schemas.microsoft.com/office/drawing/2014/main" id="{E42A5A9F-955B-9E75-6BD8-B268E1ABE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 y="660"/>
              <a:ext cx="1131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a:extLst>
                <a:ext uri="{FF2B5EF4-FFF2-40B4-BE49-F238E27FC236}">
                  <a16:creationId xmlns:a16="http://schemas.microsoft.com/office/drawing/2014/main" id="{1D2ABAF7-FD81-758E-DBCD-C0B9D7764F4F}"/>
                </a:ext>
              </a:extLst>
            </p:cNvPr>
            <p:cNvSpPr>
              <a:spLocks/>
            </p:cNvSpPr>
            <p:nvPr/>
          </p:nvSpPr>
          <p:spPr bwMode="auto">
            <a:xfrm>
              <a:off x="7016" y="960"/>
              <a:ext cx="1067" cy="4666"/>
            </a:xfrm>
            <a:custGeom>
              <a:avLst/>
              <a:gdLst>
                <a:gd name="T0" fmla="+- 0 8083 7016"/>
                <a:gd name="T1" fmla="*/ T0 w 1067"/>
                <a:gd name="T2" fmla="+- 0 5626 961"/>
                <a:gd name="T3" fmla="*/ 5626 h 4666"/>
                <a:gd name="T4" fmla="+- 0 8026 7016"/>
                <a:gd name="T5" fmla="*/ T4 w 1067"/>
                <a:gd name="T6" fmla="+- 0 5614 961"/>
                <a:gd name="T7" fmla="*/ 5614 h 4666"/>
                <a:gd name="T8" fmla="+- 0 7979 7016"/>
                <a:gd name="T9" fmla="*/ T8 w 1067"/>
                <a:gd name="T10" fmla="+- 0 5583 961"/>
                <a:gd name="T11" fmla="*/ 5583 h 4666"/>
                <a:gd name="T12" fmla="+- 0 7948 7016"/>
                <a:gd name="T13" fmla="*/ T12 w 1067"/>
                <a:gd name="T14" fmla="+- 0 5536 961"/>
                <a:gd name="T15" fmla="*/ 5536 h 4666"/>
                <a:gd name="T16" fmla="+- 0 7936 7016"/>
                <a:gd name="T17" fmla="*/ T16 w 1067"/>
                <a:gd name="T18" fmla="+- 0 5479 961"/>
                <a:gd name="T19" fmla="*/ 5479 h 4666"/>
                <a:gd name="T20" fmla="+- 0 7936 7016"/>
                <a:gd name="T21" fmla="*/ T20 w 1067"/>
                <a:gd name="T22" fmla="+- 0 3440 961"/>
                <a:gd name="T23" fmla="*/ 3440 h 4666"/>
                <a:gd name="T24" fmla="+- 0 7925 7016"/>
                <a:gd name="T25" fmla="*/ T24 w 1067"/>
                <a:gd name="T26" fmla="+- 0 3383 961"/>
                <a:gd name="T27" fmla="*/ 3383 h 4666"/>
                <a:gd name="T28" fmla="+- 0 7893 7016"/>
                <a:gd name="T29" fmla="*/ T28 w 1067"/>
                <a:gd name="T30" fmla="+- 0 3336 961"/>
                <a:gd name="T31" fmla="*/ 3336 h 4666"/>
                <a:gd name="T32" fmla="+- 0 7847 7016"/>
                <a:gd name="T33" fmla="*/ T32 w 1067"/>
                <a:gd name="T34" fmla="+- 0 3305 961"/>
                <a:gd name="T35" fmla="*/ 3305 h 4666"/>
                <a:gd name="T36" fmla="+- 0 7789 7016"/>
                <a:gd name="T37" fmla="*/ T36 w 1067"/>
                <a:gd name="T38" fmla="+- 0 3293 961"/>
                <a:gd name="T39" fmla="*/ 3293 h 4666"/>
                <a:gd name="T40" fmla="+- 0 7789 7016"/>
                <a:gd name="T41" fmla="*/ T40 w 1067"/>
                <a:gd name="T42" fmla="+- 0 3293 961"/>
                <a:gd name="T43" fmla="*/ 3293 h 4666"/>
                <a:gd name="T44" fmla="+- 0 7847 7016"/>
                <a:gd name="T45" fmla="*/ T44 w 1067"/>
                <a:gd name="T46" fmla="+- 0 3282 961"/>
                <a:gd name="T47" fmla="*/ 3282 h 4666"/>
                <a:gd name="T48" fmla="+- 0 7893 7016"/>
                <a:gd name="T49" fmla="*/ T48 w 1067"/>
                <a:gd name="T50" fmla="+- 0 3250 961"/>
                <a:gd name="T51" fmla="*/ 3250 h 4666"/>
                <a:gd name="T52" fmla="+- 0 7925 7016"/>
                <a:gd name="T53" fmla="*/ T52 w 1067"/>
                <a:gd name="T54" fmla="+- 0 3204 961"/>
                <a:gd name="T55" fmla="*/ 3204 h 4666"/>
                <a:gd name="T56" fmla="+- 0 7936 7016"/>
                <a:gd name="T57" fmla="*/ T56 w 1067"/>
                <a:gd name="T58" fmla="+- 0 3146 961"/>
                <a:gd name="T59" fmla="*/ 3146 h 4666"/>
                <a:gd name="T60" fmla="+- 0 7936 7016"/>
                <a:gd name="T61" fmla="*/ T60 w 1067"/>
                <a:gd name="T62" fmla="+- 0 1108 961"/>
                <a:gd name="T63" fmla="*/ 1108 h 4666"/>
                <a:gd name="T64" fmla="+- 0 7936 7016"/>
                <a:gd name="T65" fmla="*/ T64 w 1067"/>
                <a:gd name="T66" fmla="+- 0 1108 961"/>
                <a:gd name="T67" fmla="*/ 1108 h 4666"/>
                <a:gd name="T68" fmla="+- 0 7948 7016"/>
                <a:gd name="T69" fmla="*/ T68 w 1067"/>
                <a:gd name="T70" fmla="+- 0 1050 961"/>
                <a:gd name="T71" fmla="*/ 1050 h 4666"/>
                <a:gd name="T72" fmla="+- 0 7979 7016"/>
                <a:gd name="T73" fmla="*/ T72 w 1067"/>
                <a:gd name="T74" fmla="+- 0 1004 961"/>
                <a:gd name="T75" fmla="*/ 1004 h 4666"/>
                <a:gd name="T76" fmla="+- 0 8026 7016"/>
                <a:gd name="T77" fmla="*/ T76 w 1067"/>
                <a:gd name="T78" fmla="+- 0 972 961"/>
                <a:gd name="T79" fmla="*/ 972 h 4666"/>
                <a:gd name="T80" fmla="+- 0 8083 7016"/>
                <a:gd name="T81" fmla="*/ T80 w 1067"/>
                <a:gd name="T82" fmla="+- 0 961 961"/>
                <a:gd name="T83" fmla="*/ 961 h 4666"/>
                <a:gd name="T84" fmla="+- 0 7789 7016"/>
                <a:gd name="T85" fmla="*/ T84 w 1067"/>
                <a:gd name="T86" fmla="+- 0 3293 961"/>
                <a:gd name="T87" fmla="*/ 3293 h 4666"/>
                <a:gd name="T88" fmla="+- 0 7016 7016"/>
                <a:gd name="T89" fmla="*/ T88 w 1067"/>
                <a:gd name="T90" fmla="+- 0 3293 961"/>
                <a:gd name="T91" fmla="*/ 3293 h 466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Lst>
              <a:rect l="0" t="0" r="r" b="b"/>
              <a:pathLst>
                <a:path w="1067" h="4666">
                  <a:moveTo>
                    <a:pt x="1067" y="4665"/>
                  </a:moveTo>
                  <a:lnTo>
                    <a:pt x="1010" y="4653"/>
                  </a:lnTo>
                  <a:lnTo>
                    <a:pt x="963" y="4622"/>
                  </a:lnTo>
                  <a:lnTo>
                    <a:pt x="932" y="4575"/>
                  </a:lnTo>
                  <a:lnTo>
                    <a:pt x="920" y="4518"/>
                  </a:lnTo>
                  <a:lnTo>
                    <a:pt x="920" y="2479"/>
                  </a:lnTo>
                  <a:lnTo>
                    <a:pt x="909" y="2422"/>
                  </a:lnTo>
                  <a:lnTo>
                    <a:pt x="877" y="2375"/>
                  </a:lnTo>
                  <a:lnTo>
                    <a:pt x="831" y="2344"/>
                  </a:lnTo>
                  <a:lnTo>
                    <a:pt x="773" y="2332"/>
                  </a:lnTo>
                  <a:lnTo>
                    <a:pt x="831" y="2321"/>
                  </a:lnTo>
                  <a:lnTo>
                    <a:pt x="877" y="2289"/>
                  </a:lnTo>
                  <a:lnTo>
                    <a:pt x="909" y="2243"/>
                  </a:lnTo>
                  <a:lnTo>
                    <a:pt x="920" y="2185"/>
                  </a:lnTo>
                  <a:lnTo>
                    <a:pt x="920" y="147"/>
                  </a:lnTo>
                  <a:lnTo>
                    <a:pt x="932" y="89"/>
                  </a:lnTo>
                  <a:lnTo>
                    <a:pt x="963" y="43"/>
                  </a:lnTo>
                  <a:lnTo>
                    <a:pt x="1010" y="11"/>
                  </a:lnTo>
                  <a:lnTo>
                    <a:pt x="1067" y="0"/>
                  </a:lnTo>
                  <a:moveTo>
                    <a:pt x="773" y="2332"/>
                  </a:moveTo>
                  <a:lnTo>
                    <a:pt x="0" y="2332"/>
                  </a:lnTo>
                </a:path>
              </a:pathLst>
            </a:custGeom>
            <a:noFill/>
            <a:ln w="9525">
              <a:solidFill>
                <a:srgbClr val="FF5F4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Freeform 5">
              <a:extLst>
                <a:ext uri="{FF2B5EF4-FFF2-40B4-BE49-F238E27FC236}">
                  <a16:creationId xmlns:a16="http://schemas.microsoft.com/office/drawing/2014/main" id="{FC8EE9DF-3F90-88C6-938E-E3C0DA83C9CD}"/>
                </a:ext>
              </a:extLst>
            </p:cNvPr>
            <p:cNvSpPr>
              <a:spLocks/>
            </p:cNvSpPr>
            <p:nvPr/>
          </p:nvSpPr>
          <p:spPr bwMode="auto">
            <a:xfrm>
              <a:off x="6948" y="3268"/>
              <a:ext cx="69" cy="50"/>
            </a:xfrm>
            <a:custGeom>
              <a:avLst/>
              <a:gdLst>
                <a:gd name="T0" fmla="+- 0 7016 6948"/>
                <a:gd name="T1" fmla="*/ T0 w 69"/>
                <a:gd name="T2" fmla="+- 0 3318 3269"/>
                <a:gd name="T3" fmla="*/ 3318 h 50"/>
                <a:gd name="T4" fmla="+- 0 6948 6948"/>
                <a:gd name="T5" fmla="*/ T4 w 69"/>
                <a:gd name="T6" fmla="+- 0 3293 3269"/>
                <a:gd name="T7" fmla="*/ 3293 h 50"/>
                <a:gd name="T8" fmla="+- 0 7016 6948"/>
                <a:gd name="T9" fmla="*/ T8 w 69"/>
                <a:gd name="T10" fmla="+- 0 3269 3269"/>
                <a:gd name="T11" fmla="*/ 3269 h 50"/>
                <a:gd name="T12" fmla="+- 0 7016 6948"/>
                <a:gd name="T13" fmla="*/ T12 w 69"/>
                <a:gd name="T14" fmla="+- 0 3318 3269"/>
                <a:gd name="T15" fmla="*/ 3318 h 50"/>
              </a:gdLst>
              <a:ahLst/>
              <a:cxnLst>
                <a:cxn ang="0">
                  <a:pos x="T1" y="T3"/>
                </a:cxn>
                <a:cxn ang="0">
                  <a:pos x="T5" y="T7"/>
                </a:cxn>
                <a:cxn ang="0">
                  <a:pos x="T9" y="T11"/>
                </a:cxn>
                <a:cxn ang="0">
                  <a:pos x="T13" y="T15"/>
                </a:cxn>
              </a:cxnLst>
              <a:rect l="0" t="0" r="r" b="b"/>
              <a:pathLst>
                <a:path w="69" h="50">
                  <a:moveTo>
                    <a:pt x="68" y="49"/>
                  </a:moveTo>
                  <a:lnTo>
                    <a:pt x="0" y="24"/>
                  </a:lnTo>
                  <a:lnTo>
                    <a:pt x="68" y="0"/>
                  </a:lnTo>
                  <a:lnTo>
                    <a:pt x="68" y="49"/>
                  </a:lnTo>
                  <a:close/>
                </a:path>
              </a:pathLst>
            </a:custGeom>
            <a:solidFill>
              <a:srgbClr val="FF5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Freeform 6">
              <a:extLst>
                <a:ext uri="{FF2B5EF4-FFF2-40B4-BE49-F238E27FC236}">
                  <a16:creationId xmlns:a16="http://schemas.microsoft.com/office/drawing/2014/main" id="{3BB0D2AC-2017-D677-446A-1504E861CD2C}"/>
                </a:ext>
              </a:extLst>
            </p:cNvPr>
            <p:cNvSpPr>
              <a:spLocks/>
            </p:cNvSpPr>
            <p:nvPr/>
          </p:nvSpPr>
          <p:spPr bwMode="auto">
            <a:xfrm>
              <a:off x="6948" y="3268"/>
              <a:ext cx="69" cy="50"/>
            </a:xfrm>
            <a:custGeom>
              <a:avLst/>
              <a:gdLst>
                <a:gd name="T0" fmla="+- 0 7016 6948"/>
                <a:gd name="T1" fmla="*/ T0 w 69"/>
                <a:gd name="T2" fmla="+- 0 3269 3269"/>
                <a:gd name="T3" fmla="*/ 3269 h 50"/>
                <a:gd name="T4" fmla="+- 0 6948 6948"/>
                <a:gd name="T5" fmla="*/ T4 w 69"/>
                <a:gd name="T6" fmla="+- 0 3293 3269"/>
                <a:gd name="T7" fmla="*/ 3293 h 50"/>
                <a:gd name="T8" fmla="+- 0 7016 6948"/>
                <a:gd name="T9" fmla="*/ T8 w 69"/>
                <a:gd name="T10" fmla="+- 0 3318 3269"/>
                <a:gd name="T11" fmla="*/ 3318 h 50"/>
                <a:gd name="T12" fmla="+- 0 7016 6948"/>
                <a:gd name="T13" fmla="*/ T12 w 69"/>
                <a:gd name="T14" fmla="+- 0 3269 3269"/>
                <a:gd name="T15" fmla="*/ 3269 h 50"/>
              </a:gdLst>
              <a:ahLst/>
              <a:cxnLst>
                <a:cxn ang="0">
                  <a:pos x="T1" y="T3"/>
                </a:cxn>
                <a:cxn ang="0">
                  <a:pos x="T5" y="T7"/>
                </a:cxn>
                <a:cxn ang="0">
                  <a:pos x="T9" y="T11"/>
                </a:cxn>
                <a:cxn ang="0">
                  <a:pos x="T13" y="T15"/>
                </a:cxn>
              </a:cxnLst>
              <a:rect l="0" t="0" r="r" b="b"/>
              <a:pathLst>
                <a:path w="69" h="50">
                  <a:moveTo>
                    <a:pt x="68" y="0"/>
                  </a:moveTo>
                  <a:lnTo>
                    <a:pt x="0" y="24"/>
                  </a:lnTo>
                  <a:lnTo>
                    <a:pt x="68" y="49"/>
                  </a:lnTo>
                  <a:lnTo>
                    <a:pt x="68" y="0"/>
                  </a:lnTo>
                  <a:close/>
                </a:path>
              </a:pathLst>
            </a:custGeom>
            <a:noFill/>
            <a:ln w="9525">
              <a:solidFill>
                <a:srgbClr val="FF5F4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8" name="Rectangle 3">
            <a:extLst>
              <a:ext uri="{FF2B5EF4-FFF2-40B4-BE49-F238E27FC236}">
                <a16:creationId xmlns:a16="http://schemas.microsoft.com/office/drawing/2014/main" id="{62F6DCC4-FC81-E6C8-A641-7037DE8F6EC6}"/>
              </a:ext>
            </a:extLst>
          </p:cNvPr>
          <p:cNvSpPr>
            <a:spLocks noChangeArrowheads="1"/>
          </p:cNvSpPr>
          <p:nvPr/>
        </p:nvSpPr>
        <p:spPr bwMode="auto">
          <a:xfrm>
            <a:off x="652780" y="337048"/>
            <a:ext cx="85291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Hugging Face LLMs Types &amp; Counts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D9768AA-E31F-28D3-926F-700F038C4B2E}"/>
              </a:ext>
            </a:extLst>
          </p:cNvPr>
          <p:cNvSpPr txBox="1"/>
          <p:nvPr/>
        </p:nvSpPr>
        <p:spPr>
          <a:xfrm>
            <a:off x="294640" y="2863494"/>
            <a:ext cx="1275447" cy="923330"/>
          </a:xfrm>
          <a:prstGeom prst="rect">
            <a:avLst/>
          </a:prstGeom>
          <a:noFill/>
        </p:spPr>
        <p:txBody>
          <a:bodyPr wrap="square" rtlCol="0">
            <a:spAutoFit/>
          </a:bodyPr>
          <a:lstStyle/>
          <a:p>
            <a:r>
              <a:rPr lang="en-IN" dirty="0"/>
              <a:t>Hugging Face Models</a:t>
            </a:r>
          </a:p>
        </p:txBody>
      </p:sp>
    </p:spTree>
    <p:extLst>
      <p:ext uri="{BB962C8B-B14F-4D97-AF65-F5344CB8AC3E}">
        <p14:creationId xmlns:p14="http://schemas.microsoft.com/office/powerpoint/2010/main" val="33267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1295C61E-E198-9EA1-02AB-3B6F05BB0652}"/>
              </a:ext>
            </a:extLst>
          </p:cNvPr>
          <p:cNvSpPr>
            <a:spLocks noChangeArrowheads="1"/>
          </p:cNvSpPr>
          <p:nvPr/>
        </p:nvSpPr>
        <p:spPr bwMode="auto">
          <a:xfrm>
            <a:off x="90487" y="152398"/>
            <a:ext cx="11903712" cy="6553197"/>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0245" name="image50.png">
            <a:extLst>
              <a:ext uri="{FF2B5EF4-FFF2-40B4-BE49-F238E27FC236}">
                <a16:creationId xmlns:a16="http://schemas.microsoft.com/office/drawing/2014/main" id="{1DCBCB4E-D18F-438E-A908-79F373566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193" y="779110"/>
            <a:ext cx="904875" cy="8382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2">
            <a:extLst>
              <a:ext uri="{FF2B5EF4-FFF2-40B4-BE49-F238E27FC236}">
                <a16:creationId xmlns:a16="http://schemas.microsoft.com/office/drawing/2014/main" id="{98DE6D7E-0987-6291-749C-EB78C4995226}"/>
              </a:ext>
            </a:extLst>
          </p:cNvPr>
          <p:cNvGrpSpPr>
            <a:grpSpLocks/>
          </p:cNvGrpSpPr>
          <p:nvPr/>
        </p:nvGrpSpPr>
        <p:grpSpPr bwMode="auto">
          <a:xfrm>
            <a:off x="9020810" y="1198210"/>
            <a:ext cx="2973388" cy="3092450"/>
            <a:chOff x="14031" y="-629"/>
            <a:chExt cx="4682" cy="4871"/>
          </a:xfrm>
        </p:grpSpPr>
        <p:pic>
          <p:nvPicPr>
            <p:cNvPr id="10244" name="Picture 4">
              <a:extLst>
                <a:ext uri="{FF2B5EF4-FFF2-40B4-BE49-F238E27FC236}">
                  <a16:creationId xmlns:a16="http://schemas.microsoft.com/office/drawing/2014/main" id="{29ADA555-DEE3-44A3-2016-D1A96EDFB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1" y="-106"/>
              <a:ext cx="4682" cy="4348"/>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30989535-CFE3-2E51-A598-24FC19F11F1F}"/>
                </a:ext>
              </a:extLst>
            </p:cNvPr>
            <p:cNvSpPr txBox="1">
              <a:spLocks noChangeArrowheads="1"/>
            </p:cNvSpPr>
            <p:nvPr/>
          </p:nvSpPr>
          <p:spPr bwMode="auto">
            <a:xfrm>
              <a:off x="14031" y="-629"/>
              <a:ext cx="4682" cy="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onsolas" panose="020B0609020204030204" pitchFamily="49" charset="0"/>
                  <a:ea typeface="Microsoft Sans Serif" panose="020B0604020202020204" pitchFamily="34" charset="0"/>
                </a:rPr>
                <a:t>Stack Overflow:huggingface-transformers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 name="Text Box 1">
            <a:extLst>
              <a:ext uri="{FF2B5EF4-FFF2-40B4-BE49-F238E27FC236}">
                <a16:creationId xmlns:a16="http://schemas.microsoft.com/office/drawing/2014/main" id="{F1ED4BD0-18BD-8EC5-3ACB-4A672FB4B95C}"/>
              </a:ext>
            </a:extLst>
          </p:cNvPr>
          <p:cNvSpPr txBox="1">
            <a:spLocks noChangeArrowheads="1"/>
          </p:cNvSpPr>
          <p:nvPr/>
        </p:nvSpPr>
        <p:spPr bwMode="auto">
          <a:xfrm>
            <a:off x="8307388" y="1095375"/>
            <a:ext cx="5334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ea typeface="Microsoft Sans Serif" panose="020B0604020202020204" pitchFamily="34" charset="0"/>
              </a:rPr>
              <a:t>% of Stack Overﬂow</a:t>
            </a:r>
            <a:r>
              <a:rPr kumimoji="0" lang="en-US" altLang="en-US" sz="1600" b="0" i="0" u="none" strike="noStrike" cap="none" normalizeH="0" baseline="0" dirty="0">
                <a:ln>
                  <a:noFill/>
                </a:ln>
                <a:solidFill>
                  <a:schemeClr val="tx1"/>
                </a:solidFill>
                <a:effectLst/>
                <a:latin typeface="Arial" panose="020B0604020202020204" pitchFamily="34" charset="0"/>
                <a:ea typeface="Microsoft Sans Serif" panose="020B0604020202020204" pitchFamily="34" charset="0"/>
              </a:rPr>
              <a:t> questions that month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9697BFB0-87C9-9DE7-CD4A-1A00E42417F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176" tIns="406272" rIns="91440" bIns="45720" numCol="1" anchor="ctr" anchorCtr="0" compatLnSpc="1">
            <a:prstTxWarp prst="textNoShape">
              <a:avLst/>
            </a:prstTxWarp>
            <a:spAutoFit/>
          </a:bodyPr>
          <a:lstStyle/>
          <a:p>
            <a:endParaRPr lang="en-IN"/>
          </a:p>
        </p:txBody>
      </p:sp>
      <p:sp>
        <p:nvSpPr>
          <p:cNvPr id="8" name="Rectangle 7">
            <a:extLst>
              <a:ext uri="{FF2B5EF4-FFF2-40B4-BE49-F238E27FC236}">
                <a16:creationId xmlns:a16="http://schemas.microsoft.com/office/drawing/2014/main" id="{A55DBEB7-0BB2-4297-AF69-40B498814FD2}"/>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a:ln>
                  <a:noFill/>
                </a:ln>
                <a:solidFill>
                  <a:srgbClr val="1B3138"/>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Hugging Face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F9542C20-760B-F473-C7E4-4E356291EF6B}"/>
              </a:ext>
            </a:extLst>
          </p:cNvPr>
          <p:cNvSpPr>
            <a:spLocks noChangeArrowheads="1"/>
          </p:cNvSpPr>
          <p:nvPr/>
        </p:nvSpPr>
        <p:spPr bwMode="auto">
          <a:xfrm>
            <a:off x="650240" y="43484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43000" algn="l"/>
              </a:tabLst>
              <a:defRPr>
                <a:solidFill>
                  <a:schemeClr val="tx1"/>
                </a:solidFill>
                <a:latin typeface="Arial" panose="020B0604020202020204" pitchFamily="34" charset="0"/>
              </a:defRPr>
            </a:lvl1pPr>
            <a:lvl2pPr eaLnBrk="0" fontAlgn="base" hangingPunct="0">
              <a:spcBef>
                <a:spcPct val="0"/>
              </a:spcBef>
              <a:spcAft>
                <a:spcPct val="0"/>
              </a:spcAft>
              <a:tabLst>
                <a:tab pos="1143000" algn="l"/>
              </a:tabLst>
              <a:defRPr>
                <a:solidFill>
                  <a:schemeClr val="tx1"/>
                </a:solidFill>
                <a:latin typeface="Arial" panose="020B0604020202020204" pitchFamily="34" charset="0"/>
              </a:defRPr>
            </a:lvl2pPr>
            <a:lvl3pPr eaLnBrk="0" fontAlgn="base" hangingPunct="0">
              <a:spcBef>
                <a:spcPct val="0"/>
              </a:spcBef>
              <a:spcAft>
                <a:spcPct val="0"/>
              </a:spcAft>
              <a:tabLst>
                <a:tab pos="1143000" algn="l"/>
              </a:tabLst>
              <a:defRPr>
                <a:solidFill>
                  <a:schemeClr val="tx1"/>
                </a:solidFill>
                <a:latin typeface="Arial" panose="020B0604020202020204" pitchFamily="34" charset="0"/>
              </a:defRPr>
            </a:lvl3pPr>
            <a:lvl4pPr eaLnBrk="0" fontAlgn="base" hangingPunct="0">
              <a:spcBef>
                <a:spcPct val="0"/>
              </a:spcBef>
              <a:spcAft>
                <a:spcPct val="0"/>
              </a:spcAft>
              <a:tabLst>
                <a:tab pos="1143000" algn="l"/>
              </a:tabLst>
              <a:defRPr>
                <a:solidFill>
                  <a:schemeClr val="tx1"/>
                </a:solidFill>
                <a:latin typeface="Arial" panose="020B0604020202020204" pitchFamily="34" charset="0"/>
              </a:defRPr>
            </a:lvl4pPr>
            <a:lvl5pPr eaLnBrk="0" fontAlgn="base" hangingPunct="0">
              <a:spcBef>
                <a:spcPct val="0"/>
              </a:spcBef>
              <a:spcAft>
                <a:spcPct val="0"/>
              </a:spcAft>
              <a:tabLst>
                <a:tab pos="1143000" algn="l"/>
              </a:tabLst>
              <a:defRPr>
                <a:solidFill>
                  <a:schemeClr val="tx1"/>
                </a:solidFill>
                <a:latin typeface="Arial" panose="020B0604020202020204" pitchFamily="34" charset="0"/>
              </a:defRPr>
            </a:lvl5pPr>
            <a:lvl6pPr eaLnBrk="0" fontAlgn="base" hangingPunct="0">
              <a:spcBef>
                <a:spcPct val="0"/>
              </a:spcBef>
              <a:spcAft>
                <a:spcPct val="0"/>
              </a:spcAft>
              <a:tabLst>
                <a:tab pos="1143000" algn="l"/>
              </a:tabLst>
              <a:defRPr>
                <a:solidFill>
                  <a:schemeClr val="tx1"/>
                </a:solidFill>
                <a:latin typeface="Arial" panose="020B0604020202020204" pitchFamily="34" charset="0"/>
              </a:defRPr>
            </a:lvl6pPr>
            <a:lvl7pPr eaLnBrk="0" fontAlgn="base" hangingPunct="0">
              <a:spcBef>
                <a:spcPct val="0"/>
              </a:spcBef>
              <a:spcAft>
                <a:spcPct val="0"/>
              </a:spcAft>
              <a:tabLst>
                <a:tab pos="1143000" algn="l"/>
              </a:tabLst>
              <a:defRPr>
                <a:solidFill>
                  <a:schemeClr val="tx1"/>
                </a:solidFill>
                <a:latin typeface="Arial" panose="020B0604020202020204" pitchFamily="34" charset="0"/>
              </a:defRPr>
            </a:lvl7pPr>
            <a:lvl8pPr eaLnBrk="0" fontAlgn="base" hangingPunct="0">
              <a:spcBef>
                <a:spcPct val="0"/>
              </a:spcBef>
              <a:spcAft>
                <a:spcPct val="0"/>
              </a:spcAft>
              <a:tabLst>
                <a:tab pos="1143000" algn="l"/>
              </a:tabLst>
              <a:defRPr>
                <a:solidFill>
                  <a:schemeClr val="tx1"/>
                </a:solidFill>
                <a:latin typeface="Arial" panose="020B0604020202020204" pitchFamily="34" charset="0"/>
              </a:defRPr>
            </a:lvl8pPr>
            <a:lvl9pPr eaLnBrk="0" fontAlgn="base" hangingPunct="0">
              <a:spcBef>
                <a:spcPct val="0"/>
              </a:spcBef>
              <a:spcAft>
                <a:spcPct val="0"/>
              </a:spcAft>
              <a:tabLst>
                <a:tab pos="11430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143000" algn="l"/>
              </a:tabLst>
            </a:pPr>
            <a:endParaRPr kumimoji="0" lang="en-US" altLang="en-US" sz="2400" b="1" i="0" u="none" strike="noStrike" cap="none" normalizeH="0" baseline="0" dirty="0">
              <a:ln>
                <a:noFill/>
              </a:ln>
              <a:solidFill>
                <a:srgbClr val="1B3138"/>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3000" algn="l"/>
              </a:tabLst>
            </a:pPr>
            <a:r>
              <a:rPr kumimoji="0" lang="en-US" altLang="en-US" sz="2400" b="1" i="0" u="none" strike="noStrike" cap="none" normalizeH="0" baseline="0" dirty="0">
                <a:ln>
                  <a:noFill/>
                </a:ln>
                <a:solidFill>
                  <a:srgbClr val="1B3138"/>
                </a:solidFill>
                <a:effectLst/>
                <a:latin typeface="Arial" panose="020B0604020202020204" pitchFamily="34" charset="0"/>
                <a:ea typeface="Arial" panose="020B0604020202020204" pitchFamily="34" charset="0"/>
              </a:rPr>
              <a:t>The </a:t>
            </a:r>
            <a:r>
              <a:rPr kumimoji="0" lang="en-US" altLang="en-US" sz="2400" b="1" i="0" u="sng" strike="noStrike" cap="none" normalizeH="0" baseline="0" dirty="0">
                <a:ln>
                  <a:noFill/>
                </a:ln>
                <a:solidFill>
                  <a:srgbClr val="FF3621"/>
                </a:solidFill>
                <a:effectLst/>
                <a:latin typeface="Arial" panose="020B0604020202020204" pitchFamily="34" charset="0"/>
                <a:ea typeface="Arial" panose="020B0604020202020204" pitchFamily="34" charset="0"/>
                <a:hlinkClick r:id="rId4"/>
              </a:rPr>
              <a:t>Hugging Face Hub</a:t>
            </a:r>
            <a:r>
              <a:rPr kumimoji="0" lang="en-US" altLang="en-US" sz="2400" b="1" i="0" u="none" strike="noStrike" cap="none" normalizeH="0" baseline="0" dirty="0">
                <a:ln>
                  <a:noFill/>
                </a:ln>
                <a:solidFill>
                  <a:srgbClr val="FF3621"/>
                </a:solidFill>
                <a:effectLst/>
                <a:latin typeface="Arial" panose="020B0604020202020204" pitchFamily="34" charset="0"/>
                <a:ea typeface="Arial" panose="020B0604020202020204" pitchFamily="34" charset="0"/>
                <a:hlinkClick r:id="rId4"/>
              </a:rPr>
              <a:t> </a:t>
            </a:r>
            <a:r>
              <a:rPr kumimoji="0" lang="en-US" altLang="en-US" sz="2400" b="1" i="0" u="none" strike="noStrike" cap="none" normalizeH="0" baseline="0" dirty="0">
                <a:ln>
                  <a:noFill/>
                </a:ln>
                <a:solidFill>
                  <a:srgbClr val="1B3138"/>
                </a:solidFill>
                <a:effectLst/>
                <a:latin typeface="Arial" panose="020B0604020202020204" pitchFamily="34" charset="0"/>
                <a:ea typeface="Arial" panose="020B0604020202020204" pitchFamily="34" charset="0"/>
              </a:rPr>
              <a:t>hosts: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sng" strike="noStrike" cap="none" normalizeH="0" baseline="0" dirty="0">
                <a:ln>
                  <a:noFill/>
                </a:ln>
                <a:solidFill>
                  <a:srgbClr val="FF3621"/>
                </a:solidFill>
                <a:effectLst/>
                <a:latin typeface="Arial" panose="020B0604020202020204" pitchFamily="34" charset="0"/>
                <a:ea typeface="Microsoft Sans Serif" panose="020B0604020202020204" pitchFamily="34" charset="0"/>
                <a:hlinkClick r:id="rId5"/>
              </a:rPr>
              <a:t>Models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sng" strike="noStrike" cap="none" normalizeH="0" baseline="0" dirty="0">
                <a:ln>
                  <a:noFill/>
                </a:ln>
                <a:solidFill>
                  <a:srgbClr val="FF3621"/>
                </a:solidFill>
                <a:effectLst/>
                <a:latin typeface="Arial" panose="020B0604020202020204" pitchFamily="34" charset="0"/>
                <a:ea typeface="Microsoft Sans Serif" panose="020B0604020202020204" pitchFamily="34" charset="0"/>
                <a:hlinkClick r:id="rId6"/>
              </a:rPr>
              <a:t>Datasets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sng" strike="noStrike" cap="none" normalizeH="0" baseline="0" dirty="0">
                <a:ln>
                  <a:noFill/>
                </a:ln>
                <a:solidFill>
                  <a:srgbClr val="FF3621"/>
                </a:solidFill>
                <a:effectLst/>
                <a:latin typeface="Arial" panose="020B0604020202020204" pitchFamily="34" charset="0"/>
                <a:ea typeface="Microsoft Sans Serif" panose="020B0604020202020204" pitchFamily="34" charset="0"/>
                <a:hlinkClick r:id="rId7"/>
              </a:rPr>
              <a:t>Spaces</a:t>
            </a:r>
            <a:r>
              <a:rPr kumimoji="0" lang="en-US" altLang="en-US" sz="2000" b="0" i="0" u="none" strike="noStrike" cap="none" normalizeH="0" baseline="0" dirty="0">
                <a:ln>
                  <a:noFill/>
                </a:ln>
                <a:solidFill>
                  <a:srgbClr val="FF3621"/>
                </a:solidFill>
                <a:effectLst/>
                <a:latin typeface="Arial" panose="020B0604020202020204" pitchFamily="34" charset="0"/>
                <a:ea typeface="Microsoft Sans Serif" panose="020B0604020202020204" pitchFamily="34" charset="0"/>
                <a:hlinkClick r:id="rId7"/>
              </a:rPr>
              <a:t> </a:t>
            </a:r>
            <a:r>
              <a:rPr kumimoji="0" lang="en-US" altLang="en-US" sz="20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for demos and code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3000" algn="l"/>
              </a:tabLst>
            </a:pPr>
            <a:br>
              <a:rPr kumimoji="0" lang="en-US" altLang="en-US" sz="1000" b="0" i="0" u="none" strike="noStrike" cap="none" normalizeH="0" baseline="0" dirty="0">
                <a:ln>
                  <a:noFill/>
                </a:ln>
                <a:solidFill>
                  <a:schemeClr val="tx1"/>
                </a:solidFill>
                <a:effectLst/>
                <a:latin typeface="Arial" panose="020B0604020202020204" pitchFamily="34" charset="0"/>
                <a:ea typeface="Microsoft Sans Serif" panose="020B0604020202020204" pitchFamily="34"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3000" algn="l"/>
              </a:tabLst>
            </a:pPr>
            <a:r>
              <a:rPr kumimoji="0" lang="en-US" altLang="en-US" sz="24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Key libraries include: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none" strike="noStrike" cap="none" normalizeH="0" baseline="0" dirty="0">
                <a:ln>
                  <a:noFill/>
                </a:ln>
                <a:solidFill>
                  <a:srgbClr val="1B3138"/>
                </a:solidFill>
                <a:effectLst/>
                <a:latin typeface="Courier New" panose="02070309020205020404" pitchFamily="49" charset="0"/>
                <a:ea typeface="Microsoft Sans Serif" panose="020B0604020202020204" pitchFamily="34" charset="0"/>
                <a:cs typeface="Courier New" panose="02070309020205020404" pitchFamily="49" charset="0"/>
              </a:rPr>
              <a:t>datasets</a:t>
            </a:r>
            <a:r>
              <a:rPr kumimoji="0" lang="en-US" altLang="en-US" sz="2000" b="0" i="0" u="none" strike="noStrike" cap="none" normalizeH="0" baseline="0" dirty="0">
                <a:ln>
                  <a:noFill/>
                </a:ln>
                <a:solidFill>
                  <a:srgbClr val="1B3138"/>
                </a:solidFill>
                <a:effectLst/>
                <a:ea typeface="Microsoft Sans Serif" panose="020B0604020202020204" pitchFamily="34" charset="0"/>
              </a:rPr>
              <a:t>:</a:t>
            </a:r>
            <a:r>
              <a:rPr kumimoji="0" lang="en-US" altLang="en-US" sz="20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 Download datasets from the hub</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none" strike="noStrike" cap="none" normalizeH="0" baseline="0" dirty="0">
                <a:ln>
                  <a:noFill/>
                </a:ln>
                <a:solidFill>
                  <a:srgbClr val="1B3138"/>
                </a:solidFill>
                <a:effectLst/>
                <a:latin typeface="Courier New" panose="02070309020205020404" pitchFamily="49" charset="0"/>
                <a:ea typeface="Microsoft Sans Serif" panose="020B0604020202020204" pitchFamily="34" charset="0"/>
                <a:cs typeface="Courier New" panose="02070309020205020404" pitchFamily="49" charset="0"/>
              </a:rPr>
              <a:t>transformers</a:t>
            </a:r>
            <a:r>
              <a:rPr kumimoji="0" lang="en-US" altLang="en-US" sz="2000" b="0" i="0" u="none" strike="noStrike" cap="none" normalizeH="0" baseline="0" dirty="0">
                <a:ln>
                  <a:noFill/>
                </a:ln>
                <a:solidFill>
                  <a:srgbClr val="1B3138"/>
                </a:solidFill>
                <a:effectLst/>
                <a:ea typeface="Microsoft Sans Serif" panose="020B0604020202020204" pitchFamily="34" charset="0"/>
              </a:rPr>
              <a:t>:</a:t>
            </a:r>
            <a:r>
              <a:rPr kumimoji="0" lang="en-US" altLang="en-US" sz="20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 Work with pipelines, tokenizers, models, etc.</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43000" algn="l"/>
              </a:tabLst>
            </a:pPr>
            <a:r>
              <a:rPr kumimoji="0" lang="en-US" altLang="en-US" sz="2000" b="0" i="0" u="none" strike="noStrike" cap="none" normalizeH="0" baseline="0" dirty="0">
                <a:ln>
                  <a:noFill/>
                </a:ln>
                <a:solidFill>
                  <a:srgbClr val="1B3138"/>
                </a:solidFill>
                <a:effectLst/>
                <a:latin typeface="Courier New" panose="02070309020205020404" pitchFamily="49" charset="0"/>
                <a:ea typeface="Microsoft Sans Serif" panose="020B0604020202020204" pitchFamily="34" charset="0"/>
                <a:cs typeface="Courier New" panose="02070309020205020404" pitchFamily="49" charset="0"/>
              </a:rPr>
              <a:t>evaluate</a:t>
            </a:r>
            <a:r>
              <a:rPr kumimoji="0" lang="en-US" altLang="en-US" sz="2000" b="0" i="0" u="none" strike="noStrike" cap="none" normalizeH="0" baseline="0" dirty="0">
                <a:ln>
                  <a:noFill/>
                </a:ln>
                <a:solidFill>
                  <a:srgbClr val="1B3138"/>
                </a:solidFill>
                <a:effectLst/>
                <a:ea typeface="Microsoft Sans Serif" panose="020B0604020202020204" pitchFamily="34" charset="0"/>
              </a:rPr>
              <a:t>:</a:t>
            </a:r>
            <a:r>
              <a:rPr kumimoji="0" lang="en-US" altLang="en-US" sz="20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 Compute evaluation metrics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3000" algn="l"/>
              </a:tabLst>
            </a:pPr>
            <a:r>
              <a:rPr kumimoji="0" lang="en-US" altLang="en-US" sz="24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Under the hood, these libraries can use </a:t>
            </a:r>
            <a:r>
              <a:rPr kumimoji="0" lang="en-US" altLang="en-US" sz="2400" b="0" i="0" u="none" strike="noStrike" cap="none" normalizeH="0" baseline="0" dirty="0" err="1">
                <a:ln>
                  <a:noFill/>
                </a:ln>
                <a:solidFill>
                  <a:srgbClr val="1B3138"/>
                </a:solidFill>
                <a:effectLst/>
                <a:latin typeface="Arial" panose="020B0604020202020204" pitchFamily="34" charset="0"/>
                <a:ea typeface="Microsoft Sans Serif" panose="020B0604020202020204" pitchFamily="34" charset="0"/>
              </a:rPr>
              <a:t>PyTorch</a:t>
            </a:r>
            <a:r>
              <a:rPr kumimoji="0" lang="en-US" altLang="en-US" sz="24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 TensorFlow, and JAX.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364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descr="A close-up of a white paper&#10;&#10;Description automatically generated">
            <a:extLst>
              <a:ext uri="{FF2B5EF4-FFF2-40B4-BE49-F238E27FC236}">
                <a16:creationId xmlns:a16="http://schemas.microsoft.com/office/drawing/2014/main" id="{62CCB79C-5248-24EC-EADA-7978573E02A0}"/>
              </a:ext>
            </a:extLst>
          </p:cNvPr>
          <p:cNvPicPr>
            <a:picLocks noChangeAspect="1"/>
          </p:cNvPicPr>
          <p:nvPr/>
        </p:nvPicPr>
        <p:blipFill rotWithShape="1">
          <a:blip r:embed="rId2"/>
          <a:srcRect r="6204" b="-1"/>
          <a:stretch/>
        </p:blipFill>
        <p:spPr>
          <a:xfrm>
            <a:off x="467360" y="210107"/>
            <a:ext cx="10688320" cy="6011066"/>
          </a:xfrm>
          <a:prstGeom prst="rect">
            <a:avLst/>
          </a:prstGeom>
        </p:spPr>
      </p:pic>
      <p:sp>
        <p:nvSpPr>
          <p:cNvPr id="21" name="TextBox 20">
            <a:extLst>
              <a:ext uri="{FF2B5EF4-FFF2-40B4-BE49-F238E27FC236}">
                <a16:creationId xmlns:a16="http://schemas.microsoft.com/office/drawing/2014/main" id="{BDF175CF-B75C-18BA-7B1B-DBA104FE9A12}"/>
              </a:ext>
            </a:extLst>
          </p:cNvPr>
          <p:cNvSpPr txBox="1"/>
          <p:nvPr/>
        </p:nvSpPr>
        <p:spPr>
          <a:xfrm>
            <a:off x="5811520" y="5565894"/>
            <a:ext cx="5455920" cy="369332"/>
          </a:xfrm>
          <a:prstGeom prst="rect">
            <a:avLst/>
          </a:prstGeom>
          <a:noFill/>
        </p:spPr>
        <p:txBody>
          <a:bodyPr wrap="square">
            <a:spAutoFit/>
          </a:bodyPr>
          <a:lstStyle/>
          <a:p>
            <a:r>
              <a:rPr lang="en-US" b="1" dirty="0"/>
              <a:t>Refer on Databricks: LLM 01 - LLMs with Hugging Face</a:t>
            </a:r>
            <a:endParaRPr lang="en-IN" b="1" dirty="0"/>
          </a:p>
        </p:txBody>
      </p:sp>
    </p:spTree>
    <p:extLst>
      <p:ext uri="{BB962C8B-B14F-4D97-AF65-F5344CB8AC3E}">
        <p14:creationId xmlns:p14="http://schemas.microsoft.com/office/powerpoint/2010/main" val="217329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8F15283-6AB4-D254-7C31-4641CCBDAEF5}"/>
              </a:ext>
            </a:extLst>
          </p:cNvPr>
          <p:cNvPicPr>
            <a:picLocks noChangeAspect="1"/>
          </p:cNvPicPr>
          <p:nvPr/>
        </p:nvPicPr>
        <p:blipFill>
          <a:blip r:embed="rId2"/>
          <a:stretch>
            <a:fillRect/>
          </a:stretch>
        </p:blipFill>
        <p:spPr>
          <a:xfrm>
            <a:off x="643467" y="770889"/>
            <a:ext cx="10905066" cy="5316220"/>
          </a:xfrm>
          <a:prstGeom prst="rect">
            <a:avLst/>
          </a:prstGeom>
        </p:spPr>
      </p:pic>
    </p:spTree>
    <p:extLst>
      <p:ext uri="{BB962C8B-B14F-4D97-AF65-F5344CB8AC3E}">
        <p14:creationId xmlns:p14="http://schemas.microsoft.com/office/powerpoint/2010/main" val="986305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hain&#10;&#10;Description automatically generated">
            <a:extLst>
              <a:ext uri="{FF2B5EF4-FFF2-40B4-BE49-F238E27FC236}">
                <a16:creationId xmlns:a16="http://schemas.microsoft.com/office/drawing/2014/main" id="{71A39610-0771-49B0-115D-4024FA503AE3}"/>
              </a:ext>
            </a:extLst>
          </p:cNvPr>
          <p:cNvPicPr>
            <a:picLocks noChangeAspect="1"/>
          </p:cNvPicPr>
          <p:nvPr/>
        </p:nvPicPr>
        <p:blipFill>
          <a:blip r:embed="rId2"/>
          <a:stretch>
            <a:fillRect/>
          </a:stretch>
        </p:blipFill>
        <p:spPr>
          <a:xfrm>
            <a:off x="643467" y="689101"/>
            <a:ext cx="10905066" cy="5479796"/>
          </a:xfrm>
          <a:prstGeom prst="rect">
            <a:avLst/>
          </a:prstGeom>
        </p:spPr>
      </p:pic>
    </p:spTree>
    <p:extLst>
      <p:ext uri="{BB962C8B-B14F-4D97-AF65-F5344CB8AC3E}">
        <p14:creationId xmlns:p14="http://schemas.microsoft.com/office/powerpoint/2010/main" val="365581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42177A74-ACE8-3B33-3898-8DF1FF224CA2}"/>
              </a:ext>
            </a:extLst>
          </p:cNvPr>
          <p:cNvPicPr>
            <a:picLocks noChangeAspect="1"/>
          </p:cNvPicPr>
          <p:nvPr/>
        </p:nvPicPr>
        <p:blipFill>
          <a:blip r:embed="rId2"/>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3647312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45D80980-54FB-A7AD-9163-168D2530CDCB}"/>
              </a:ext>
            </a:extLst>
          </p:cNvPr>
          <p:cNvPicPr>
            <a:picLocks noChangeAspect="1"/>
          </p:cNvPicPr>
          <p:nvPr/>
        </p:nvPicPr>
        <p:blipFill>
          <a:blip r:embed="rId2"/>
          <a:stretch>
            <a:fillRect/>
          </a:stretch>
        </p:blipFill>
        <p:spPr>
          <a:xfrm>
            <a:off x="713327" y="643466"/>
            <a:ext cx="10765345" cy="5571067"/>
          </a:xfrm>
          <a:prstGeom prst="rect">
            <a:avLst/>
          </a:prstGeom>
        </p:spPr>
      </p:pic>
    </p:spTree>
    <p:extLst>
      <p:ext uri="{BB962C8B-B14F-4D97-AF65-F5344CB8AC3E}">
        <p14:creationId xmlns:p14="http://schemas.microsoft.com/office/powerpoint/2010/main" val="15102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B0A6775-33FB-1799-4B8B-113438AA299E}"/>
              </a:ext>
            </a:extLst>
          </p:cNvPr>
          <p:cNvSpPr>
            <a:spLocks noChangeArrowheads="1"/>
          </p:cNvSpPr>
          <p:nvPr/>
        </p:nvSpPr>
        <p:spPr bwMode="auto">
          <a:xfrm>
            <a:off x="357023" y="409904"/>
            <a:ext cx="11477954" cy="5770179"/>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85165" marR="2936240">
              <a:lnSpc>
                <a:spcPct val="165000"/>
              </a:lnSpc>
              <a:spcAft>
                <a:spcPts val="0"/>
              </a:spcAft>
            </a:pPr>
            <a:endParaRPr lang="en-US"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endParaRPr>
          </a:p>
          <a:p>
            <a:pPr marL="685165" marR="2936240">
              <a:lnSpc>
                <a:spcPct val="165000"/>
              </a:lnSpc>
              <a:spcAft>
                <a:spcPts val="0"/>
              </a:spcAft>
            </a:pPr>
            <a:endParaRPr lang="en-US"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endParaRPr>
          </a:p>
          <a:p>
            <a:pPr marL="685165" marR="2936240">
              <a:lnSpc>
                <a:spcPct val="165000"/>
              </a:lnSpc>
              <a:spcAft>
                <a:spcPts val="0"/>
              </a:spcAft>
            </a:pP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Best</a:t>
            </a:r>
            <a:r>
              <a:rPr lang="en-US" sz="2000" u="heavy" spc="-13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practices</a:t>
            </a:r>
            <a:r>
              <a:rPr lang="en-US" sz="2000" u="heavy" spc="-13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for</a:t>
            </a:r>
            <a:r>
              <a:rPr lang="en-US" sz="2000" u="heavy" spc="-13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OpenAI-speciﬁc</a:t>
            </a:r>
            <a:r>
              <a:rPr lang="en-US" sz="2000" u="heavy" spc="-13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2">
                  <a:extLst>
                    <a:ext uri="{A12FA001-AC4F-418D-AE19-62706E023703}">
                      <ahyp:hlinkClr xmlns:ahyp="http://schemas.microsoft.com/office/drawing/2018/hyperlinkcolor" val="tx"/>
                    </a:ext>
                  </a:extLst>
                </a:hlinkClick>
              </a:rPr>
              <a:t>models</a:t>
            </a:r>
            <a:r>
              <a:rPr lang="en-US" sz="2000" dirty="0">
                <a:solidFill>
                  <a:srgbClr val="1B3138"/>
                </a:solidFill>
                <a:latin typeface="Microsoft Sans Serif" panose="020B0604020202020204" pitchFamily="34" charset="0"/>
                <a:ea typeface="Microsoft Sans Serif" panose="020B0604020202020204" pitchFamily="34" charset="0"/>
              </a:rPr>
              <a:t>,</a:t>
            </a:r>
            <a:r>
              <a:rPr lang="en-US" sz="2000" spc="-13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e.g.,</a:t>
            </a:r>
            <a:r>
              <a:rPr lang="en-US" sz="2000" spc="-130"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GPT-3</a:t>
            </a:r>
            <a:r>
              <a:rPr lang="en-US" sz="2000" spc="-130"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and</a:t>
            </a:r>
            <a:r>
              <a:rPr lang="en-US" sz="2000" spc="-130"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Codex</a:t>
            </a:r>
            <a:r>
              <a:rPr lang="en-US" sz="2000" spc="-600" dirty="0">
                <a:solidFill>
                  <a:srgbClr val="1B3138"/>
                </a:solidFill>
                <a:latin typeface="Microsoft Sans Serif" panose="020B0604020202020204" pitchFamily="34" charset="0"/>
                <a:ea typeface="Microsoft Sans Serif" panose="020B0604020202020204" pitchFamily="34" charset="0"/>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Prompt</a:t>
            </a:r>
            <a:r>
              <a:rPr lang="en-US" sz="2000" u="heavy" spc="-6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engineering</a:t>
            </a:r>
            <a:r>
              <a:rPr lang="en-US" sz="2000" u="heavy" spc="-6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guide</a:t>
            </a:r>
            <a:r>
              <a:rPr lang="en-US" sz="2000" spc="-65" dirty="0">
                <a:solidFill>
                  <a:srgbClr val="FF3621"/>
                </a:solidFill>
                <a:latin typeface="Microsoft Sans Serif" panose="020B0604020202020204" pitchFamily="34" charset="0"/>
                <a:ea typeface="Microsoft Sans Serif" panose="020B0604020202020204" pitchFamily="34" charset="0"/>
                <a:hlinkClick r:id="rId3">
                  <a:extLst>
                    <a:ext uri="{A12FA001-AC4F-418D-AE19-62706E023703}">
                      <ahyp:hlinkClr xmlns:ahyp="http://schemas.microsoft.com/office/drawing/2018/hyperlinkcolor" val="tx"/>
                    </a:ext>
                  </a:extLst>
                </a:hlinkClick>
              </a:rPr>
              <a:t> </a:t>
            </a:r>
            <a:r>
              <a:rPr lang="en-US" sz="2000" dirty="0">
                <a:solidFill>
                  <a:srgbClr val="1B3138"/>
                </a:solidFill>
                <a:latin typeface="Microsoft Sans Serif" panose="020B0604020202020204" pitchFamily="34" charset="0"/>
                <a:ea typeface="Microsoft Sans Serif" panose="020B0604020202020204" pitchFamily="34" charset="0"/>
              </a:rPr>
              <a:t>by</a:t>
            </a:r>
            <a:r>
              <a:rPr lang="en-US" sz="2000" spc="-60"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DAIR.AI</a:t>
            </a:r>
            <a:endParaRPr lang="en-IN" sz="1050" dirty="0">
              <a:latin typeface="Microsoft Sans Serif" panose="020B0604020202020204" pitchFamily="34" charset="0"/>
              <a:ea typeface="Microsoft Sans Serif" panose="020B0604020202020204" pitchFamily="34" charset="0"/>
            </a:endParaRPr>
          </a:p>
          <a:p>
            <a:pPr marL="685165" marR="2515870">
              <a:lnSpc>
                <a:spcPct val="165000"/>
              </a:lnSpc>
              <a:spcBef>
                <a:spcPts val="5"/>
              </a:spcBef>
              <a:spcAft>
                <a:spcPts val="0"/>
              </a:spcAft>
            </a:pP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ChatGPT</a:t>
            </a:r>
            <a:r>
              <a:rPr lang="en-US" sz="2000" u="heavy" spc="11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Prompt</a:t>
            </a:r>
            <a:r>
              <a:rPr lang="en-US" sz="2000" u="heavy" spc="11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Engineering</a:t>
            </a:r>
            <a:r>
              <a:rPr lang="en-US" sz="2000" u="heavy" spc="11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Course</a:t>
            </a:r>
            <a:r>
              <a:rPr lang="en-US" sz="2000" spc="110" dirty="0">
                <a:solidFill>
                  <a:srgbClr val="FF3621"/>
                </a:solidFill>
                <a:latin typeface="Microsoft Sans Serif" panose="020B0604020202020204" pitchFamily="34" charset="0"/>
                <a:ea typeface="Microsoft Sans Serif" panose="020B0604020202020204" pitchFamily="34" charset="0"/>
                <a:hlinkClick r:id="rId4">
                  <a:extLst>
                    <a:ext uri="{A12FA001-AC4F-418D-AE19-62706E023703}">
                      <ahyp:hlinkClr xmlns:ahyp="http://schemas.microsoft.com/office/drawing/2018/hyperlinkcolor" val="tx"/>
                    </a:ext>
                  </a:extLst>
                </a:hlinkClick>
              </a:rPr>
              <a:t> </a:t>
            </a:r>
            <a:r>
              <a:rPr lang="en-US" sz="2000" dirty="0">
                <a:solidFill>
                  <a:srgbClr val="1B3138"/>
                </a:solidFill>
                <a:latin typeface="Microsoft Sans Serif" panose="020B0604020202020204" pitchFamily="34" charset="0"/>
                <a:ea typeface="Microsoft Sans Serif" panose="020B0604020202020204" pitchFamily="34" charset="0"/>
              </a:rPr>
              <a:t>by</a:t>
            </a:r>
            <a:r>
              <a:rPr lang="en-US" sz="2000" spc="11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OpenAI</a:t>
            </a:r>
            <a:r>
              <a:rPr lang="en-US" sz="2000" spc="11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and</a:t>
            </a:r>
            <a:r>
              <a:rPr lang="en-US" sz="2000" spc="11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DeepLearning.AI</a:t>
            </a:r>
            <a:r>
              <a:rPr lang="en-US" sz="2000" spc="-570" dirty="0">
                <a:solidFill>
                  <a:srgbClr val="1B3138"/>
                </a:solidFill>
                <a:latin typeface="Microsoft Sans Serif" panose="020B0604020202020204" pitchFamily="34" charset="0"/>
                <a:ea typeface="Microsoft Sans Serif" panose="020B0604020202020204" pitchFamily="34" charset="0"/>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Intro</a:t>
            </a:r>
            <a:r>
              <a:rPr lang="en-US" sz="2000" u="heavy" spc="-6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to</a:t>
            </a:r>
            <a:r>
              <a:rPr lang="en-US" sz="2000" u="heavy" spc="-5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Prompt</a:t>
            </a:r>
            <a:r>
              <a:rPr lang="en-US" sz="2000" u="heavy" spc="-6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Engineering</a:t>
            </a:r>
            <a:r>
              <a:rPr lang="en-US" sz="2000" u="heavy" spc="-5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 </a:t>
            </a: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Course</a:t>
            </a:r>
            <a:r>
              <a:rPr lang="en-US" sz="2000" spc="-60" dirty="0">
                <a:solidFill>
                  <a:srgbClr val="FF3621"/>
                </a:solidFill>
                <a:latin typeface="Microsoft Sans Serif" panose="020B0604020202020204" pitchFamily="34" charset="0"/>
                <a:ea typeface="Microsoft Sans Serif" panose="020B0604020202020204" pitchFamily="34" charset="0"/>
                <a:hlinkClick r:id="rId5">
                  <a:extLst>
                    <a:ext uri="{A12FA001-AC4F-418D-AE19-62706E023703}">
                      <ahyp:hlinkClr xmlns:ahyp="http://schemas.microsoft.com/office/drawing/2018/hyperlinkcolor" val="tx"/>
                    </a:ext>
                  </a:extLst>
                </a:hlinkClick>
              </a:rPr>
              <a:t> </a:t>
            </a:r>
            <a:r>
              <a:rPr lang="en-US" sz="2000" dirty="0">
                <a:solidFill>
                  <a:srgbClr val="1B3138"/>
                </a:solidFill>
                <a:latin typeface="Microsoft Sans Serif" panose="020B0604020202020204" pitchFamily="34" charset="0"/>
                <a:ea typeface="Microsoft Sans Serif" panose="020B0604020202020204" pitchFamily="34" charset="0"/>
              </a:rPr>
              <a:t>by</a:t>
            </a:r>
            <a:r>
              <a:rPr lang="en-US" sz="2000" spc="-60"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Learn</a:t>
            </a:r>
            <a:r>
              <a:rPr lang="en-US" sz="2000" spc="-5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Prompting</a:t>
            </a:r>
            <a:endParaRPr lang="en-IN" sz="1050" dirty="0">
              <a:latin typeface="Microsoft Sans Serif" panose="020B0604020202020204" pitchFamily="34" charset="0"/>
              <a:ea typeface="Microsoft Sans Serif" panose="020B0604020202020204" pitchFamily="34" charset="0"/>
            </a:endParaRPr>
          </a:p>
          <a:p>
            <a:pPr marL="685165" marR="6393180">
              <a:lnSpc>
                <a:spcPct val="165000"/>
              </a:lnSpc>
              <a:spcBef>
                <a:spcPts val="5"/>
              </a:spcBef>
              <a:spcAft>
                <a:spcPts val="0"/>
              </a:spcAft>
            </a:pPr>
            <a:r>
              <a:rPr lang="en-US" sz="20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6">
                  <a:extLst>
                    <a:ext uri="{A12FA001-AC4F-418D-AE19-62706E023703}">
                      <ahyp:hlinkClr xmlns:ahyp="http://schemas.microsoft.com/office/drawing/2018/hyperlinkcolor" val="tx"/>
                    </a:ext>
                  </a:extLst>
                </a:hlinkClick>
              </a:rPr>
              <a:t>Tips for Working with LLMs</a:t>
            </a:r>
            <a:r>
              <a:rPr lang="en-US" sz="2000" dirty="0">
                <a:solidFill>
                  <a:srgbClr val="FF3621"/>
                </a:solidFill>
                <a:latin typeface="Microsoft Sans Serif" panose="020B0604020202020204" pitchFamily="34" charset="0"/>
                <a:ea typeface="Microsoft Sans Serif" panose="020B0604020202020204" pitchFamily="34" charset="0"/>
                <a:hlinkClick r:id="rId6">
                  <a:extLst>
                    <a:ext uri="{A12FA001-AC4F-418D-AE19-62706E023703}">
                      <ahyp:hlinkClr xmlns:ahyp="http://schemas.microsoft.com/office/drawing/2018/hyperlinkcolor" val="tx"/>
                    </a:ext>
                  </a:extLst>
                </a:hlinkClick>
              </a:rPr>
              <a:t> </a:t>
            </a:r>
            <a:r>
              <a:rPr lang="en-US" sz="2000" dirty="0">
                <a:solidFill>
                  <a:srgbClr val="1B3138"/>
                </a:solidFill>
                <a:latin typeface="Microsoft Sans Serif" panose="020B0604020202020204" pitchFamily="34" charset="0"/>
                <a:ea typeface="Microsoft Sans Serif" panose="020B0604020202020204" pitchFamily="34" charset="0"/>
              </a:rPr>
              <a:t>by </a:t>
            </a:r>
            <a:r>
              <a:rPr lang="en-US" sz="2000" dirty="0" err="1">
                <a:solidFill>
                  <a:srgbClr val="1B3138"/>
                </a:solidFill>
                <a:latin typeface="Microsoft Sans Serif" panose="020B0604020202020204" pitchFamily="34" charset="0"/>
                <a:ea typeface="Microsoft Sans Serif" panose="020B0604020202020204" pitchFamily="34" charset="0"/>
              </a:rPr>
              <a:t>Brex</a:t>
            </a:r>
            <a:r>
              <a:rPr lang="en-US" sz="2000" spc="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Tools</a:t>
            </a:r>
            <a:r>
              <a:rPr lang="en-US" sz="2000" spc="-4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to</a:t>
            </a:r>
            <a:r>
              <a:rPr lang="en-US" sz="2000" spc="-4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help</a:t>
            </a:r>
            <a:r>
              <a:rPr lang="en-US" sz="2000" spc="-4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generate</a:t>
            </a:r>
            <a:r>
              <a:rPr lang="en-US" sz="2000" spc="-4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starter</a:t>
            </a:r>
            <a:r>
              <a:rPr lang="en-US" sz="2000" spc="-45" dirty="0">
                <a:solidFill>
                  <a:srgbClr val="1B3138"/>
                </a:solidFill>
                <a:latin typeface="Microsoft Sans Serif" panose="020B0604020202020204" pitchFamily="34" charset="0"/>
                <a:ea typeface="Microsoft Sans Serif" panose="020B0604020202020204" pitchFamily="34" charset="0"/>
              </a:rPr>
              <a:t> </a:t>
            </a:r>
            <a:r>
              <a:rPr lang="en-US" sz="2000" dirty="0">
                <a:solidFill>
                  <a:srgbClr val="1B3138"/>
                </a:solidFill>
                <a:latin typeface="Microsoft Sans Serif" panose="020B0604020202020204" pitchFamily="34" charset="0"/>
                <a:ea typeface="Microsoft Sans Serif" panose="020B0604020202020204" pitchFamily="34" charset="0"/>
              </a:rPr>
              <a:t>prompts:</a:t>
            </a:r>
            <a:endParaRPr lang="en-IN" sz="1050" dirty="0">
              <a:latin typeface="Microsoft Sans Serif" panose="020B0604020202020204" pitchFamily="34" charset="0"/>
              <a:ea typeface="Microsoft Sans Serif" panose="020B0604020202020204" pitchFamily="34" charset="0"/>
            </a:endParaRPr>
          </a:p>
          <a:p>
            <a:pPr marL="342900" lvl="0" indent="-342900">
              <a:lnSpc>
                <a:spcPts val="2025"/>
              </a:lnSpc>
              <a:buFont typeface="Arial" panose="020B0604020202020204" pitchFamily="34" charset="0"/>
              <a:buChar char="•"/>
              <a:tabLst>
                <a:tab pos="1142365" algn="l"/>
                <a:tab pos="1143000" algn="l"/>
              </a:tabLst>
            </a:pPr>
            <a:r>
              <a:rPr lang="en-US" sz="16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AI</a:t>
            </a:r>
            <a:r>
              <a:rPr lang="en-US" sz="1600" u="heavy" spc="-15"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 </a:t>
            </a:r>
            <a:r>
              <a:rPr lang="en-US" sz="16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Prompt</a:t>
            </a:r>
            <a:r>
              <a:rPr lang="en-US" sz="1600" u="heavy" spc="-10"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 </a:t>
            </a:r>
            <a:r>
              <a:rPr lang="en-US" sz="1600" u="heavy" dirty="0">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Generator</a:t>
            </a:r>
            <a:r>
              <a:rPr lang="en-US" sz="1600" spc="-10" dirty="0">
                <a:solidFill>
                  <a:srgbClr val="FF3621"/>
                </a:solidFill>
                <a:latin typeface="Microsoft Sans Serif" panose="020B0604020202020204" pitchFamily="34" charset="0"/>
                <a:ea typeface="Microsoft Sans Serif" panose="020B0604020202020204" pitchFamily="34" charset="0"/>
                <a:hlinkClick r:id="rId7">
                  <a:extLst>
                    <a:ext uri="{A12FA001-AC4F-418D-AE19-62706E023703}">
                      <ahyp:hlinkClr xmlns:ahyp="http://schemas.microsoft.com/office/drawing/2018/hyperlinkcolor" val="tx"/>
                    </a:ext>
                  </a:extLst>
                </a:hlinkClick>
              </a:rPr>
              <a:t> </a:t>
            </a:r>
            <a:r>
              <a:rPr lang="en-US" sz="1600" dirty="0">
                <a:solidFill>
                  <a:srgbClr val="1B3138"/>
                </a:solidFill>
                <a:latin typeface="Microsoft Sans Serif" panose="020B0604020202020204" pitchFamily="34" charset="0"/>
                <a:ea typeface="Microsoft Sans Serif" panose="020B0604020202020204" pitchFamily="34" charset="0"/>
              </a:rPr>
              <a:t>by</a:t>
            </a:r>
            <a:r>
              <a:rPr lang="en-US" sz="1600" spc="-10" dirty="0">
                <a:solidFill>
                  <a:srgbClr val="1B3138"/>
                </a:solidFill>
                <a:latin typeface="Microsoft Sans Serif" panose="020B0604020202020204" pitchFamily="34" charset="0"/>
                <a:ea typeface="Microsoft Sans Serif" panose="020B0604020202020204" pitchFamily="34" charset="0"/>
              </a:rPr>
              <a:t> </a:t>
            </a:r>
            <a:r>
              <a:rPr lang="en-US" sz="1600" dirty="0">
                <a:solidFill>
                  <a:srgbClr val="1B3138"/>
                </a:solidFill>
                <a:latin typeface="Microsoft Sans Serif" panose="020B0604020202020204" pitchFamily="34" charset="0"/>
                <a:ea typeface="Microsoft Sans Serif" panose="020B0604020202020204" pitchFamily="34" charset="0"/>
              </a:rPr>
              <a:t>coefﬁcient.io</a:t>
            </a:r>
            <a:endParaRPr lang="en-IN" sz="1050" dirty="0">
              <a:latin typeface="Microsoft Sans Serif" panose="020B0604020202020204" pitchFamily="34" charset="0"/>
              <a:ea typeface="Microsoft Sans Serif" panose="020B0604020202020204" pitchFamily="34" charset="0"/>
            </a:endParaRPr>
          </a:p>
          <a:p>
            <a:pPr marL="342900" lvl="0" indent="-342900">
              <a:spcBef>
                <a:spcPts val="445"/>
              </a:spcBef>
              <a:buFont typeface="Arial" panose="020B0604020202020204" pitchFamily="34" charset="0"/>
              <a:buChar char="•"/>
              <a:tabLst>
                <a:tab pos="1142365" algn="l"/>
                <a:tab pos="1143000" algn="l"/>
              </a:tabLst>
            </a:pPr>
            <a:r>
              <a:rPr lang="en-US" sz="1600" u="heavy" dirty="0" err="1">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8">
                  <a:extLst>
                    <a:ext uri="{A12FA001-AC4F-418D-AE19-62706E023703}">
                      <ahyp:hlinkClr xmlns:ahyp="http://schemas.microsoft.com/office/drawing/2018/hyperlinkcolor" val="tx"/>
                    </a:ext>
                  </a:extLst>
                </a:hlinkClick>
              </a:rPr>
              <a:t>PromptExtend</a:t>
            </a:r>
            <a:endParaRPr lang="en-IN" sz="1050" dirty="0">
              <a:latin typeface="Microsoft Sans Serif" panose="020B0604020202020204" pitchFamily="34" charset="0"/>
              <a:ea typeface="Microsoft Sans Serif" panose="020B0604020202020204" pitchFamily="34" charset="0"/>
            </a:endParaRPr>
          </a:p>
          <a:p>
            <a:pPr marL="342900" lvl="0" indent="-342900">
              <a:spcBef>
                <a:spcPts val="450"/>
              </a:spcBef>
              <a:spcAft>
                <a:spcPts val="0"/>
              </a:spcAft>
              <a:buFont typeface="Arial" panose="020B0604020202020204" pitchFamily="34" charset="0"/>
              <a:buChar char="•"/>
              <a:tabLst>
                <a:tab pos="1142365" algn="l"/>
                <a:tab pos="1143000" algn="l"/>
              </a:tabLst>
            </a:pPr>
            <a:r>
              <a:rPr lang="en-US" sz="1600" u="heavy" spc="-5" dirty="0" err="1">
                <a:solidFill>
                  <a:srgbClr val="FF3621"/>
                </a:solidFill>
                <a:uFill>
                  <a:solidFill>
                    <a:srgbClr val="FF3621"/>
                  </a:solidFill>
                </a:uFill>
                <a:latin typeface="Microsoft Sans Serif" panose="020B0604020202020204" pitchFamily="34" charset="0"/>
                <a:ea typeface="Microsoft Sans Serif" panose="020B0604020202020204" pitchFamily="34" charset="0"/>
                <a:hlinkClick r:id="rId9">
                  <a:extLst>
                    <a:ext uri="{A12FA001-AC4F-418D-AE19-62706E023703}">
                      <ahyp:hlinkClr xmlns:ahyp="http://schemas.microsoft.com/office/drawing/2018/hyperlinkcolor" val="tx"/>
                    </a:ext>
                  </a:extLst>
                </a:hlinkClick>
              </a:rPr>
              <a:t>PromptParrot</a:t>
            </a:r>
            <a:r>
              <a:rPr lang="en-US" sz="1600" spc="-115" dirty="0">
                <a:solidFill>
                  <a:srgbClr val="FF3621"/>
                </a:solidFill>
                <a:latin typeface="Microsoft Sans Serif" panose="020B0604020202020204" pitchFamily="34" charset="0"/>
                <a:ea typeface="Microsoft Sans Serif" panose="020B0604020202020204" pitchFamily="34" charset="0"/>
                <a:hlinkClick r:id="rId9">
                  <a:extLst>
                    <a:ext uri="{A12FA001-AC4F-418D-AE19-62706E023703}">
                      <ahyp:hlinkClr xmlns:ahyp="http://schemas.microsoft.com/office/drawing/2018/hyperlinkcolor" val="tx"/>
                    </a:ext>
                  </a:extLst>
                </a:hlinkClick>
              </a:rPr>
              <a:t> </a:t>
            </a:r>
            <a:r>
              <a:rPr lang="en-US" sz="1600" dirty="0">
                <a:solidFill>
                  <a:srgbClr val="1B3138"/>
                </a:solidFill>
                <a:latin typeface="Microsoft Sans Serif" panose="020B0604020202020204" pitchFamily="34" charset="0"/>
                <a:ea typeface="Microsoft Sans Serif" panose="020B0604020202020204" pitchFamily="34" charset="0"/>
              </a:rPr>
              <a:t>by</a:t>
            </a:r>
            <a:r>
              <a:rPr lang="en-US" sz="1600" spc="-115" dirty="0">
                <a:solidFill>
                  <a:srgbClr val="1B3138"/>
                </a:solidFill>
                <a:latin typeface="Microsoft Sans Serif" panose="020B0604020202020204" pitchFamily="34" charset="0"/>
                <a:ea typeface="Microsoft Sans Serif" panose="020B0604020202020204" pitchFamily="34" charset="0"/>
              </a:rPr>
              <a:t> </a:t>
            </a:r>
            <a:r>
              <a:rPr lang="en-US" sz="1600" dirty="0">
                <a:solidFill>
                  <a:srgbClr val="1B3138"/>
                </a:solidFill>
                <a:latin typeface="Microsoft Sans Serif" panose="020B0604020202020204" pitchFamily="34" charset="0"/>
                <a:ea typeface="Microsoft Sans Serif" panose="020B0604020202020204" pitchFamily="34" charset="0"/>
              </a:rPr>
              <a:t>Replicate</a:t>
            </a:r>
            <a:endParaRPr lang="en-IN" sz="1050" dirty="0">
              <a:latin typeface="Microsoft Sans Serif" panose="020B0604020202020204" pitchFamily="34" charset="0"/>
              <a:ea typeface="Microsoft Sans Serif" panose="020B0604020202020204" pitchFamily="34" charset="0"/>
            </a:endParaRPr>
          </a:p>
        </p:txBody>
      </p:sp>
      <p:sp>
        <p:nvSpPr>
          <p:cNvPr id="10" name="TextBox 9">
            <a:extLst>
              <a:ext uri="{FF2B5EF4-FFF2-40B4-BE49-F238E27FC236}">
                <a16:creationId xmlns:a16="http://schemas.microsoft.com/office/drawing/2014/main" id="{4AE127D3-4888-6A3C-7942-5772FCAE9036}"/>
              </a:ext>
            </a:extLst>
          </p:cNvPr>
          <p:cNvSpPr txBox="1"/>
          <p:nvPr/>
        </p:nvSpPr>
        <p:spPr>
          <a:xfrm>
            <a:off x="2259723" y="677917"/>
            <a:ext cx="7168056" cy="523220"/>
          </a:xfrm>
          <a:prstGeom prst="rect">
            <a:avLst/>
          </a:prstGeom>
          <a:noFill/>
        </p:spPr>
        <p:txBody>
          <a:bodyPr wrap="square">
            <a:spAutoFit/>
          </a:bodyPr>
          <a:lstStyle/>
          <a:p>
            <a:r>
              <a:rPr lang="en-US" sz="2800" b="1" dirty="0">
                <a:solidFill>
                  <a:srgbClr val="1B3138"/>
                </a:solidFill>
                <a:effectLst/>
                <a:latin typeface="Microsoft Sans Serif" panose="020B0604020202020204" pitchFamily="34" charset="0"/>
                <a:ea typeface="Microsoft Sans Serif" panose="020B0604020202020204" pitchFamily="34" charset="0"/>
              </a:rPr>
              <a:t>Guides</a:t>
            </a:r>
            <a:r>
              <a:rPr lang="en-US" sz="2800" b="1" spc="130"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and</a:t>
            </a:r>
            <a:r>
              <a:rPr lang="en-US" sz="2800" b="1" spc="135"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tools</a:t>
            </a:r>
            <a:r>
              <a:rPr lang="en-US" sz="2800" b="1" spc="130"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to</a:t>
            </a:r>
            <a:r>
              <a:rPr lang="en-US" sz="2800" b="1" spc="135"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help</a:t>
            </a:r>
            <a:r>
              <a:rPr lang="en-US" sz="2800" b="1" spc="130"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writing</a:t>
            </a:r>
            <a:r>
              <a:rPr lang="en-US" sz="2800" b="1" spc="135" dirty="0">
                <a:solidFill>
                  <a:srgbClr val="1B3138"/>
                </a:solidFill>
                <a:effectLst/>
                <a:latin typeface="Microsoft Sans Serif" panose="020B0604020202020204" pitchFamily="34" charset="0"/>
                <a:ea typeface="Microsoft Sans Serif" panose="020B0604020202020204" pitchFamily="34" charset="0"/>
              </a:rPr>
              <a:t> </a:t>
            </a:r>
            <a:r>
              <a:rPr lang="en-US" sz="2800" b="1" dirty="0">
                <a:solidFill>
                  <a:srgbClr val="1B3138"/>
                </a:solidFill>
                <a:effectLst/>
                <a:latin typeface="Microsoft Sans Serif" panose="020B0604020202020204" pitchFamily="34" charset="0"/>
                <a:ea typeface="Microsoft Sans Serif" panose="020B0604020202020204" pitchFamily="34" charset="0"/>
              </a:rPr>
              <a:t>prompt</a:t>
            </a:r>
            <a:endParaRPr lang="en-IN" sz="4400" b="1" dirty="0"/>
          </a:p>
        </p:txBody>
      </p:sp>
    </p:spTree>
    <p:extLst>
      <p:ext uri="{BB962C8B-B14F-4D97-AF65-F5344CB8AC3E}">
        <p14:creationId xmlns:p14="http://schemas.microsoft.com/office/powerpoint/2010/main" val="9792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94EA7-DD0E-792D-926C-B97CBED7B414}"/>
              </a:ext>
            </a:extLst>
          </p:cNvPr>
          <p:cNvSpPr txBox="1"/>
          <p:nvPr/>
        </p:nvSpPr>
        <p:spPr>
          <a:xfrm>
            <a:off x="579120" y="1076960"/>
            <a:ext cx="10627360" cy="3281668"/>
          </a:xfrm>
          <a:prstGeom prst="rect">
            <a:avLst/>
          </a:prstGeom>
          <a:noFill/>
        </p:spPr>
        <p:txBody>
          <a:bodyPr wrap="square" rtlCol="0">
            <a:spAutoFit/>
          </a:bodyPr>
          <a:lstStyle/>
          <a:p>
            <a:r>
              <a:rPr lang="en-IN" b="1" dirty="0"/>
              <a:t>Contents:</a:t>
            </a:r>
          </a:p>
          <a:p>
            <a:pPr marL="342900" lvl="0" indent="-342900">
              <a:lnSpc>
                <a:spcPct val="115000"/>
              </a:lnSpc>
              <a:spcBef>
                <a:spcPts val="500"/>
              </a:spcBef>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LLM introduction and databricks</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Applications with LLMs</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Embeddings, Vector Databases and Search </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Multi-Stage Reasoning (LLM chains, Prompts, Agents, Langchain)</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Fine-Tuning (Traditional fine-tuning, PEFT, Instruct-finetuning, RLHF)</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Task-Specific Evaluation (Accuracy, Precision, Recall, Rouge Score, </a:t>
            </a:r>
            <a:r>
              <a:rPr lang="en-IN" dirty="0">
                <a:latin typeface="Calibri" panose="020F0502020204030204" pitchFamily="34" charset="0"/>
                <a:ea typeface="Times New Roman" panose="02020603050405020304" pitchFamily="18" charset="0"/>
                <a:cs typeface="Times New Roman" panose="02020603050405020304" pitchFamily="18" charset="0"/>
              </a:rPr>
              <a:t>BLEU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342900" lvl="0" indent="-342900">
              <a:lnSpc>
                <a:spcPct val="115000"/>
              </a:lnSpc>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Ethical Evaluation (Risks, Toxicity, Hallucinations, Mitigation)</a:t>
            </a:r>
          </a:p>
          <a:p>
            <a:pPr marL="342900" lvl="0" indent="-342900">
              <a:lnSpc>
                <a:spcPct val="115000"/>
              </a:lnSpc>
              <a:spcAft>
                <a:spcPts val="1000"/>
              </a:spcAft>
              <a:buFont typeface="+mj-lt"/>
              <a:buAutoNum type="arabicPeriod"/>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LLMOPs (MLOPs vs LLMOPs, model loading, Inference pipeline- Delta Tables, MLFLOW, Orchestration using Delta Live Tables)</a:t>
            </a:r>
          </a:p>
        </p:txBody>
      </p:sp>
      <p:sp>
        <p:nvSpPr>
          <p:cNvPr id="2" name="Rectangle 1">
            <a:extLst>
              <a:ext uri="{FF2B5EF4-FFF2-40B4-BE49-F238E27FC236}">
                <a16:creationId xmlns:a16="http://schemas.microsoft.com/office/drawing/2014/main" id="{74BD6E5B-5DBD-5261-1264-AC102C0E602B}"/>
              </a:ext>
            </a:extLst>
          </p:cNvPr>
          <p:cNvSpPr/>
          <p:nvPr/>
        </p:nvSpPr>
        <p:spPr>
          <a:xfrm>
            <a:off x="447040" y="3037840"/>
            <a:ext cx="10627360" cy="14020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03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980440" y="3128645"/>
            <a:ext cx="10919372" cy="1325563"/>
          </a:xfrm>
        </p:spPr>
        <p:txBody>
          <a:bodyPr/>
          <a:lstStyle/>
          <a:p>
            <a:r>
              <a:rPr lang="en-IN" dirty="0"/>
              <a:t>Embeddings, Vector Databases &amp; Search</a:t>
            </a:r>
          </a:p>
        </p:txBody>
      </p:sp>
    </p:spTree>
    <p:extLst>
      <p:ext uri="{BB962C8B-B14F-4D97-AF65-F5344CB8AC3E}">
        <p14:creationId xmlns:p14="http://schemas.microsoft.com/office/powerpoint/2010/main" val="2105196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27B645-7F3F-9651-DF7F-79DCB38BB50C}"/>
              </a:ext>
            </a:extLst>
          </p:cNvPr>
          <p:cNvPicPr>
            <a:picLocks noChangeAspect="1"/>
          </p:cNvPicPr>
          <p:nvPr/>
        </p:nvPicPr>
        <p:blipFill>
          <a:blip r:embed="rId2"/>
          <a:stretch>
            <a:fillRect/>
          </a:stretch>
        </p:blipFill>
        <p:spPr>
          <a:xfrm>
            <a:off x="749111" y="507902"/>
            <a:ext cx="10864276" cy="5638898"/>
          </a:xfrm>
          <a:prstGeom prst="rect">
            <a:avLst/>
          </a:prstGeom>
        </p:spPr>
      </p:pic>
    </p:spTree>
    <p:extLst>
      <p:ext uri="{BB962C8B-B14F-4D97-AF65-F5344CB8AC3E}">
        <p14:creationId xmlns:p14="http://schemas.microsoft.com/office/powerpoint/2010/main" val="3643194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63DFB4-B033-A964-9019-877A6C1399D1}"/>
              </a:ext>
            </a:extLst>
          </p:cNvPr>
          <p:cNvPicPr>
            <a:picLocks noChangeAspect="1"/>
          </p:cNvPicPr>
          <p:nvPr/>
        </p:nvPicPr>
        <p:blipFill>
          <a:blip r:embed="rId2"/>
          <a:stretch>
            <a:fillRect/>
          </a:stretch>
        </p:blipFill>
        <p:spPr>
          <a:xfrm>
            <a:off x="387079" y="610776"/>
            <a:ext cx="11175001" cy="5139784"/>
          </a:xfrm>
          <a:prstGeom prst="rect">
            <a:avLst/>
          </a:prstGeom>
        </p:spPr>
      </p:pic>
      <p:sp>
        <p:nvSpPr>
          <p:cNvPr id="4" name="TextBox 3">
            <a:extLst>
              <a:ext uri="{FF2B5EF4-FFF2-40B4-BE49-F238E27FC236}">
                <a16:creationId xmlns:a16="http://schemas.microsoft.com/office/drawing/2014/main" id="{C229333E-03BE-AD74-BA77-367B61A5A3FB}"/>
              </a:ext>
            </a:extLst>
          </p:cNvPr>
          <p:cNvSpPr txBox="1"/>
          <p:nvPr/>
        </p:nvSpPr>
        <p:spPr>
          <a:xfrm>
            <a:off x="528320" y="5290398"/>
            <a:ext cx="4856480" cy="369332"/>
          </a:xfrm>
          <a:prstGeom prst="rect">
            <a:avLst/>
          </a:prstGeom>
          <a:noFill/>
        </p:spPr>
        <p:txBody>
          <a:bodyPr wrap="square" rtlCol="0">
            <a:spAutoFit/>
          </a:bodyPr>
          <a:lstStyle/>
          <a:p>
            <a:r>
              <a:rPr lang="en-IN" b="1" dirty="0"/>
              <a:t>Azure Cognitive Search uses similar workflow</a:t>
            </a:r>
          </a:p>
        </p:txBody>
      </p:sp>
    </p:spTree>
    <p:extLst>
      <p:ext uri="{BB962C8B-B14F-4D97-AF65-F5344CB8AC3E}">
        <p14:creationId xmlns:p14="http://schemas.microsoft.com/office/powerpoint/2010/main" val="777550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29333E-03BE-AD74-BA77-367B61A5A3FB}"/>
              </a:ext>
            </a:extLst>
          </p:cNvPr>
          <p:cNvSpPr txBox="1"/>
          <p:nvPr/>
        </p:nvSpPr>
        <p:spPr>
          <a:xfrm>
            <a:off x="7335520" y="6123518"/>
            <a:ext cx="4856480" cy="369332"/>
          </a:xfrm>
          <a:prstGeom prst="rect">
            <a:avLst/>
          </a:prstGeom>
          <a:noFill/>
        </p:spPr>
        <p:txBody>
          <a:bodyPr wrap="square" rtlCol="0">
            <a:spAutoFit/>
          </a:bodyPr>
          <a:lstStyle/>
          <a:p>
            <a:r>
              <a:rPr lang="en-IN" b="1" dirty="0"/>
              <a:t>All of them are integrated with Langchain</a:t>
            </a:r>
          </a:p>
        </p:txBody>
      </p:sp>
      <p:pic>
        <p:nvPicPr>
          <p:cNvPr id="5" name="Picture 4">
            <a:extLst>
              <a:ext uri="{FF2B5EF4-FFF2-40B4-BE49-F238E27FC236}">
                <a16:creationId xmlns:a16="http://schemas.microsoft.com/office/drawing/2014/main" id="{48FE498A-6F82-F8F7-F3E0-612D191D47F7}"/>
              </a:ext>
            </a:extLst>
          </p:cNvPr>
          <p:cNvPicPr>
            <a:picLocks noChangeAspect="1"/>
          </p:cNvPicPr>
          <p:nvPr/>
        </p:nvPicPr>
        <p:blipFill>
          <a:blip r:embed="rId2"/>
          <a:stretch>
            <a:fillRect/>
          </a:stretch>
        </p:blipFill>
        <p:spPr>
          <a:xfrm>
            <a:off x="1186915" y="1127760"/>
            <a:ext cx="6148605" cy="4883998"/>
          </a:xfrm>
          <a:prstGeom prst="rect">
            <a:avLst/>
          </a:prstGeom>
        </p:spPr>
      </p:pic>
      <p:sp>
        <p:nvSpPr>
          <p:cNvPr id="6" name="TextBox 5">
            <a:extLst>
              <a:ext uri="{FF2B5EF4-FFF2-40B4-BE49-F238E27FC236}">
                <a16:creationId xmlns:a16="http://schemas.microsoft.com/office/drawing/2014/main" id="{3E31292B-FDE0-26D3-2901-933B18C827BE}"/>
              </a:ext>
            </a:extLst>
          </p:cNvPr>
          <p:cNvSpPr txBox="1"/>
          <p:nvPr/>
        </p:nvSpPr>
        <p:spPr>
          <a:xfrm>
            <a:off x="1412240" y="323022"/>
            <a:ext cx="5415280" cy="523220"/>
          </a:xfrm>
          <a:prstGeom prst="rect">
            <a:avLst/>
          </a:prstGeom>
          <a:noFill/>
        </p:spPr>
        <p:txBody>
          <a:bodyPr wrap="square" rtlCol="0">
            <a:spAutoFit/>
          </a:bodyPr>
          <a:lstStyle/>
          <a:p>
            <a:r>
              <a:rPr lang="en-IN" sz="2800" b="1" i="1" dirty="0"/>
              <a:t>Popular Vector Databases</a:t>
            </a:r>
          </a:p>
        </p:txBody>
      </p:sp>
    </p:spTree>
    <p:extLst>
      <p:ext uri="{BB962C8B-B14F-4D97-AF65-F5344CB8AC3E}">
        <p14:creationId xmlns:p14="http://schemas.microsoft.com/office/powerpoint/2010/main" val="2758568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1225594" y="3159125"/>
            <a:ext cx="7491686" cy="1325563"/>
          </a:xfrm>
        </p:spPr>
        <p:txBody>
          <a:bodyPr/>
          <a:lstStyle/>
          <a:p>
            <a:r>
              <a:rPr lang="en-IN" dirty="0"/>
              <a:t>Fine-Tuning &amp; Evaluating LLMs</a:t>
            </a:r>
          </a:p>
        </p:txBody>
      </p:sp>
    </p:spTree>
    <p:extLst>
      <p:ext uri="{BB962C8B-B14F-4D97-AF65-F5344CB8AC3E}">
        <p14:creationId xmlns:p14="http://schemas.microsoft.com/office/powerpoint/2010/main" val="800698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F29EFE-EA5C-AA56-6357-DA78C7A14F9B}"/>
              </a:ext>
            </a:extLst>
          </p:cNvPr>
          <p:cNvPicPr>
            <a:picLocks noChangeAspect="1"/>
          </p:cNvPicPr>
          <p:nvPr/>
        </p:nvPicPr>
        <p:blipFill>
          <a:blip r:embed="rId2"/>
          <a:stretch>
            <a:fillRect/>
          </a:stretch>
        </p:blipFill>
        <p:spPr>
          <a:xfrm>
            <a:off x="698303" y="745386"/>
            <a:ext cx="9370033" cy="4934054"/>
          </a:xfrm>
          <a:prstGeom prst="rect">
            <a:avLst/>
          </a:prstGeom>
        </p:spPr>
      </p:pic>
    </p:spTree>
    <p:extLst>
      <p:ext uri="{BB962C8B-B14F-4D97-AF65-F5344CB8AC3E}">
        <p14:creationId xmlns:p14="http://schemas.microsoft.com/office/powerpoint/2010/main" val="139780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13E022C-07ED-FAEA-9382-A7316CDC757D}"/>
              </a:ext>
            </a:extLst>
          </p:cNvPr>
          <p:cNvPicPr>
            <a:picLocks noChangeAspect="1"/>
          </p:cNvPicPr>
          <p:nvPr/>
        </p:nvPicPr>
        <p:blipFill rotWithShape="1">
          <a:blip r:embed="rId2"/>
          <a:srcRect l="1270"/>
          <a:stretch/>
        </p:blipFill>
        <p:spPr>
          <a:xfrm>
            <a:off x="196850" y="173518"/>
            <a:ext cx="11798300" cy="6512763"/>
          </a:xfrm>
          <a:prstGeom prst="rect">
            <a:avLst/>
          </a:prstGeom>
        </p:spPr>
      </p:pic>
    </p:spTree>
    <p:extLst>
      <p:ext uri="{BB962C8B-B14F-4D97-AF65-F5344CB8AC3E}">
        <p14:creationId xmlns:p14="http://schemas.microsoft.com/office/powerpoint/2010/main" val="194541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hite and black text on a white background&#10;&#10;Description automatically generated">
            <a:extLst>
              <a:ext uri="{FF2B5EF4-FFF2-40B4-BE49-F238E27FC236}">
                <a16:creationId xmlns:a16="http://schemas.microsoft.com/office/drawing/2014/main" id="{21D5DE34-7A6B-B87F-6AC2-1BE8D5194853}"/>
              </a:ext>
            </a:extLst>
          </p:cNvPr>
          <p:cNvPicPr>
            <a:picLocks noChangeAspect="1"/>
          </p:cNvPicPr>
          <p:nvPr/>
        </p:nvPicPr>
        <p:blipFill>
          <a:blip r:embed="rId2"/>
          <a:stretch>
            <a:fillRect/>
          </a:stretch>
        </p:blipFill>
        <p:spPr>
          <a:xfrm>
            <a:off x="643467" y="757259"/>
            <a:ext cx="10905066" cy="5343481"/>
          </a:xfrm>
          <a:prstGeom prst="rect">
            <a:avLst/>
          </a:prstGeom>
        </p:spPr>
      </p:pic>
    </p:spTree>
    <p:extLst>
      <p:ext uri="{BB962C8B-B14F-4D97-AF65-F5344CB8AC3E}">
        <p14:creationId xmlns:p14="http://schemas.microsoft.com/office/powerpoint/2010/main" val="413391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CD7C1-E287-6D85-F0BB-FE80AAE0A990}"/>
              </a:ext>
            </a:extLst>
          </p:cNvPr>
          <p:cNvSpPr>
            <a:spLocks noChangeArrowheads="1"/>
          </p:cNvSpPr>
          <p:nvPr/>
        </p:nvSpPr>
        <p:spPr bwMode="auto">
          <a:xfrm>
            <a:off x="152400" y="284480"/>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a:p>
        </p:txBody>
      </p:sp>
      <p:sp>
        <p:nvSpPr>
          <p:cNvPr id="5" name="TextBox 4">
            <a:extLst>
              <a:ext uri="{FF2B5EF4-FFF2-40B4-BE49-F238E27FC236}">
                <a16:creationId xmlns:a16="http://schemas.microsoft.com/office/drawing/2014/main" id="{36BC6F27-5D2E-A78B-0ADF-C9681C9E89C3}"/>
              </a:ext>
            </a:extLst>
          </p:cNvPr>
          <p:cNvSpPr txBox="1"/>
          <p:nvPr/>
        </p:nvSpPr>
        <p:spPr>
          <a:xfrm>
            <a:off x="629920" y="716280"/>
            <a:ext cx="9144000" cy="2031325"/>
          </a:xfrm>
          <a:prstGeom prst="rect">
            <a:avLst/>
          </a:prstGeom>
          <a:noFill/>
        </p:spPr>
        <p:txBody>
          <a:bodyPr wrap="square" rtlCol="0">
            <a:spAutoFit/>
          </a:bodyPr>
          <a:lstStyle/>
          <a:p>
            <a:r>
              <a:rPr lang="en-IN" dirty="0"/>
              <a:t>Other Types of Fine-Tuning:</a:t>
            </a:r>
          </a:p>
          <a:p>
            <a:pPr marL="514350" indent="-514350">
              <a:buAutoNum type="arabicPeriod"/>
            </a:pPr>
            <a:r>
              <a:rPr lang="en-IN" b="1" dirty="0"/>
              <a:t>Parameter Efficient Fine-Tuning (PEFT): </a:t>
            </a:r>
            <a:r>
              <a:rPr lang="en-IN" dirty="0"/>
              <a:t>We freeze the Embeddings/hidden layers weights and only fine-tune the head/output layer, faster to train, cost-friendly but can impact the accuracies of the model.</a:t>
            </a:r>
          </a:p>
          <a:p>
            <a:pPr marL="514350" indent="-514350">
              <a:buAutoNum type="arabicPeriod"/>
            </a:pPr>
            <a:r>
              <a:rPr lang="en-IN" b="1" dirty="0"/>
              <a:t>Reinforcement Learning from Human Feedback (RLHF): </a:t>
            </a:r>
            <a:r>
              <a:rPr lang="en-IN" dirty="0"/>
              <a:t>E.g. To generate human like responses from a labelled dataset for an already trained/fine-tuned model, takes actions based on rewards.</a:t>
            </a:r>
          </a:p>
        </p:txBody>
      </p:sp>
      <p:pic>
        <p:nvPicPr>
          <p:cNvPr id="4" name="Picture 3">
            <a:extLst>
              <a:ext uri="{FF2B5EF4-FFF2-40B4-BE49-F238E27FC236}">
                <a16:creationId xmlns:a16="http://schemas.microsoft.com/office/drawing/2014/main" id="{078BF509-94D7-124D-9E00-59123DC6B5C0}"/>
              </a:ext>
            </a:extLst>
          </p:cNvPr>
          <p:cNvPicPr>
            <a:picLocks noChangeAspect="1"/>
          </p:cNvPicPr>
          <p:nvPr/>
        </p:nvPicPr>
        <p:blipFill>
          <a:blip r:embed="rId2"/>
          <a:stretch>
            <a:fillRect/>
          </a:stretch>
        </p:blipFill>
        <p:spPr>
          <a:xfrm>
            <a:off x="3086313" y="3104501"/>
            <a:ext cx="5612973" cy="2949563"/>
          </a:xfrm>
          <a:prstGeom prst="rect">
            <a:avLst/>
          </a:prstGeom>
        </p:spPr>
      </p:pic>
    </p:spTree>
    <p:extLst>
      <p:ext uri="{BB962C8B-B14F-4D97-AF65-F5344CB8AC3E}">
        <p14:creationId xmlns:p14="http://schemas.microsoft.com/office/powerpoint/2010/main" val="267999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D324D05-D567-64BA-7D95-D3860BA07DF3}"/>
              </a:ext>
            </a:extLst>
          </p:cNvPr>
          <p:cNvSpPr>
            <a:spLocks noChangeArrowheads="1"/>
          </p:cNvSpPr>
          <p:nvPr/>
        </p:nvSpPr>
        <p:spPr bwMode="auto">
          <a:xfrm>
            <a:off x="152400" y="213360"/>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a:p>
        </p:txBody>
      </p:sp>
      <p:sp>
        <p:nvSpPr>
          <p:cNvPr id="2" name="TextBox 1">
            <a:extLst>
              <a:ext uri="{FF2B5EF4-FFF2-40B4-BE49-F238E27FC236}">
                <a16:creationId xmlns:a16="http://schemas.microsoft.com/office/drawing/2014/main" id="{7CBE52B3-180B-4D00-16A0-31E230763957}"/>
              </a:ext>
            </a:extLst>
          </p:cNvPr>
          <p:cNvSpPr txBox="1"/>
          <p:nvPr/>
        </p:nvSpPr>
        <p:spPr>
          <a:xfrm>
            <a:off x="863600" y="1564640"/>
            <a:ext cx="9144000" cy="1384995"/>
          </a:xfrm>
          <a:prstGeom prst="rect">
            <a:avLst/>
          </a:prstGeom>
          <a:noFill/>
        </p:spPr>
        <p:txBody>
          <a:bodyPr wrap="square" rtlCol="0">
            <a:spAutoFit/>
          </a:bodyPr>
          <a:lstStyle/>
          <a:p>
            <a:r>
              <a:rPr lang="en-IN" sz="2800" dirty="0"/>
              <a:t>Refer: Mental Health/Depression Detection Notebooks on Databricks used for DLT Project (fine-tuning pre-trained ALBERT and Bio-Clinical BERT models)</a:t>
            </a:r>
          </a:p>
        </p:txBody>
      </p:sp>
    </p:spTree>
    <p:extLst>
      <p:ext uri="{BB962C8B-B14F-4D97-AF65-F5344CB8AC3E}">
        <p14:creationId xmlns:p14="http://schemas.microsoft.com/office/powerpoint/2010/main" val="269681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1559560" y="2610485"/>
            <a:ext cx="10515600" cy="1325563"/>
          </a:xfrm>
        </p:spPr>
        <p:txBody>
          <a:bodyPr/>
          <a:lstStyle/>
          <a:p>
            <a:r>
              <a:rPr lang="en-IN" dirty="0"/>
              <a:t>Introduction to LLMs</a:t>
            </a:r>
          </a:p>
        </p:txBody>
      </p:sp>
    </p:spTree>
    <p:extLst>
      <p:ext uri="{BB962C8B-B14F-4D97-AF65-F5344CB8AC3E}">
        <p14:creationId xmlns:p14="http://schemas.microsoft.com/office/powerpoint/2010/main" val="2276812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0A0DFC63-7611-52C7-F2BC-369F19324210}"/>
              </a:ext>
            </a:extLst>
          </p:cNvPr>
          <p:cNvSpPr>
            <a:spLocks noChangeArrowheads="1"/>
          </p:cNvSpPr>
          <p:nvPr/>
        </p:nvSpPr>
        <p:spPr bwMode="auto">
          <a:xfrm>
            <a:off x="152400" y="162560"/>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a:p>
        </p:txBody>
      </p:sp>
      <p:sp>
        <p:nvSpPr>
          <p:cNvPr id="4" name="TextBox 3">
            <a:extLst>
              <a:ext uri="{FF2B5EF4-FFF2-40B4-BE49-F238E27FC236}">
                <a16:creationId xmlns:a16="http://schemas.microsoft.com/office/drawing/2014/main" id="{C1833AA7-146D-8D88-4C3C-793E88216413}"/>
              </a:ext>
            </a:extLst>
          </p:cNvPr>
          <p:cNvSpPr txBox="1"/>
          <p:nvPr/>
        </p:nvSpPr>
        <p:spPr>
          <a:xfrm>
            <a:off x="1036320" y="680720"/>
            <a:ext cx="8666480" cy="1077218"/>
          </a:xfrm>
          <a:prstGeom prst="rect">
            <a:avLst/>
          </a:prstGeom>
          <a:noFill/>
        </p:spPr>
        <p:txBody>
          <a:bodyPr wrap="square" rtlCol="0">
            <a:spAutoFit/>
          </a:bodyPr>
          <a:lstStyle/>
          <a:p>
            <a:r>
              <a:rPr lang="en-IN" sz="3200" b="1" dirty="0">
                <a:solidFill>
                  <a:schemeClr val="tx1">
                    <a:lumMod val="85000"/>
                    <a:lumOff val="15000"/>
                  </a:schemeClr>
                </a:solidFill>
              </a:rPr>
              <a:t>Question is before evaluation where do you store </a:t>
            </a:r>
          </a:p>
          <a:p>
            <a:r>
              <a:rPr lang="en-IN" sz="3200" b="1" dirty="0">
                <a:solidFill>
                  <a:schemeClr val="tx1">
                    <a:lumMod val="85000"/>
                    <a:lumOff val="15000"/>
                  </a:schemeClr>
                </a:solidFill>
              </a:rPr>
              <a:t>model weights or how do you load it?</a:t>
            </a:r>
          </a:p>
        </p:txBody>
      </p:sp>
      <p:sp>
        <p:nvSpPr>
          <p:cNvPr id="5" name="TextBox 4">
            <a:extLst>
              <a:ext uri="{FF2B5EF4-FFF2-40B4-BE49-F238E27FC236}">
                <a16:creationId xmlns:a16="http://schemas.microsoft.com/office/drawing/2014/main" id="{6FC7165D-9EE9-9FB5-2813-3B4CF4CBEF56}"/>
              </a:ext>
            </a:extLst>
          </p:cNvPr>
          <p:cNvSpPr txBox="1"/>
          <p:nvPr/>
        </p:nvSpPr>
        <p:spPr>
          <a:xfrm>
            <a:off x="548640" y="2306320"/>
            <a:ext cx="9977120"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t>One Option is to create a private repo on Hugging Face Portal Hub and load the model directly in scripts just like other pre-trained/fine-tuned models on Hugging Face Hub using your specific token-key.</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Another option is to upload the model artifacts (weights, config files) on Azure blob storage as a zip and pull it in databricks DBFS, unzip and then load from unzipped folder in the script.</a:t>
            </a:r>
          </a:p>
        </p:txBody>
      </p:sp>
    </p:spTree>
    <p:extLst>
      <p:ext uri="{BB962C8B-B14F-4D97-AF65-F5344CB8AC3E}">
        <p14:creationId xmlns:p14="http://schemas.microsoft.com/office/powerpoint/2010/main" val="2497685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A6EDDF7-C175-1D0D-935F-7494D980CCB7}"/>
              </a:ext>
            </a:extLst>
          </p:cNvPr>
          <p:cNvSpPr>
            <a:spLocks noChangeArrowheads="1"/>
          </p:cNvSpPr>
          <p:nvPr/>
        </p:nvSpPr>
        <p:spPr bwMode="auto">
          <a:xfrm>
            <a:off x="152400" y="264160"/>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a:p>
        </p:txBody>
      </p:sp>
      <p:pic>
        <p:nvPicPr>
          <p:cNvPr id="6" name="Picture 5">
            <a:extLst>
              <a:ext uri="{FF2B5EF4-FFF2-40B4-BE49-F238E27FC236}">
                <a16:creationId xmlns:a16="http://schemas.microsoft.com/office/drawing/2014/main" id="{84D54EAA-C005-3231-D2D3-9AB2F6837C73}"/>
              </a:ext>
            </a:extLst>
          </p:cNvPr>
          <p:cNvPicPr>
            <a:picLocks noChangeAspect="1"/>
          </p:cNvPicPr>
          <p:nvPr/>
        </p:nvPicPr>
        <p:blipFill>
          <a:blip r:embed="rId2"/>
          <a:stretch>
            <a:fillRect/>
          </a:stretch>
        </p:blipFill>
        <p:spPr>
          <a:xfrm>
            <a:off x="440489" y="1334666"/>
            <a:ext cx="4771592" cy="2451531"/>
          </a:xfrm>
          <a:prstGeom prst="rect">
            <a:avLst/>
          </a:prstGeom>
        </p:spPr>
      </p:pic>
      <p:pic>
        <p:nvPicPr>
          <p:cNvPr id="8" name="Picture 7">
            <a:extLst>
              <a:ext uri="{FF2B5EF4-FFF2-40B4-BE49-F238E27FC236}">
                <a16:creationId xmlns:a16="http://schemas.microsoft.com/office/drawing/2014/main" id="{2A49628E-41B3-81D1-D371-DAE6E55C352B}"/>
              </a:ext>
            </a:extLst>
          </p:cNvPr>
          <p:cNvPicPr>
            <a:picLocks noChangeAspect="1"/>
          </p:cNvPicPr>
          <p:nvPr/>
        </p:nvPicPr>
        <p:blipFill>
          <a:blip r:embed="rId3"/>
          <a:stretch>
            <a:fillRect/>
          </a:stretch>
        </p:blipFill>
        <p:spPr>
          <a:xfrm>
            <a:off x="5335805" y="1334666"/>
            <a:ext cx="6703795" cy="2451530"/>
          </a:xfrm>
          <a:prstGeom prst="rect">
            <a:avLst/>
          </a:prstGeom>
        </p:spPr>
      </p:pic>
      <p:pic>
        <p:nvPicPr>
          <p:cNvPr id="10" name="Picture 9">
            <a:extLst>
              <a:ext uri="{FF2B5EF4-FFF2-40B4-BE49-F238E27FC236}">
                <a16:creationId xmlns:a16="http://schemas.microsoft.com/office/drawing/2014/main" id="{9C3C3CBF-3169-E40B-8701-3F3D2178F828}"/>
              </a:ext>
            </a:extLst>
          </p:cNvPr>
          <p:cNvPicPr>
            <a:picLocks noChangeAspect="1"/>
          </p:cNvPicPr>
          <p:nvPr/>
        </p:nvPicPr>
        <p:blipFill>
          <a:blip r:embed="rId4"/>
          <a:stretch>
            <a:fillRect/>
          </a:stretch>
        </p:blipFill>
        <p:spPr>
          <a:xfrm>
            <a:off x="307805" y="4002512"/>
            <a:ext cx="6597989" cy="2171812"/>
          </a:xfrm>
          <a:prstGeom prst="rect">
            <a:avLst/>
          </a:prstGeom>
        </p:spPr>
      </p:pic>
      <p:pic>
        <p:nvPicPr>
          <p:cNvPr id="12" name="Picture 11">
            <a:extLst>
              <a:ext uri="{FF2B5EF4-FFF2-40B4-BE49-F238E27FC236}">
                <a16:creationId xmlns:a16="http://schemas.microsoft.com/office/drawing/2014/main" id="{115AD063-56A0-87A4-18C4-9A4383FA3047}"/>
              </a:ext>
            </a:extLst>
          </p:cNvPr>
          <p:cNvPicPr>
            <a:picLocks noChangeAspect="1"/>
          </p:cNvPicPr>
          <p:nvPr/>
        </p:nvPicPr>
        <p:blipFill>
          <a:blip r:embed="rId5"/>
          <a:stretch>
            <a:fillRect/>
          </a:stretch>
        </p:blipFill>
        <p:spPr>
          <a:xfrm>
            <a:off x="6442550" y="4193022"/>
            <a:ext cx="5441645" cy="1981302"/>
          </a:xfrm>
          <a:prstGeom prst="rect">
            <a:avLst/>
          </a:prstGeom>
        </p:spPr>
      </p:pic>
      <p:cxnSp>
        <p:nvCxnSpPr>
          <p:cNvPr id="14" name="Straight Arrow Connector 13">
            <a:extLst>
              <a:ext uri="{FF2B5EF4-FFF2-40B4-BE49-F238E27FC236}">
                <a16:creationId xmlns:a16="http://schemas.microsoft.com/office/drawing/2014/main" id="{60B82585-400A-DEC0-9252-6041D0D625DF}"/>
              </a:ext>
            </a:extLst>
          </p:cNvPr>
          <p:cNvCxnSpPr/>
          <p:nvPr/>
        </p:nvCxnSpPr>
        <p:spPr>
          <a:xfrm flipV="1">
            <a:off x="8818880" y="4734560"/>
            <a:ext cx="924560" cy="1026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6537165-2765-CED3-9095-6518EC74EF79}"/>
              </a:ext>
            </a:extLst>
          </p:cNvPr>
          <p:cNvSpPr txBox="1"/>
          <p:nvPr/>
        </p:nvSpPr>
        <p:spPr>
          <a:xfrm>
            <a:off x="9743440" y="4521200"/>
            <a:ext cx="2032000" cy="307777"/>
          </a:xfrm>
          <a:prstGeom prst="rect">
            <a:avLst/>
          </a:prstGeom>
          <a:noFill/>
        </p:spPr>
        <p:txBody>
          <a:bodyPr wrap="square" rtlCol="0">
            <a:spAutoFit/>
          </a:bodyPr>
          <a:lstStyle/>
          <a:p>
            <a:r>
              <a:rPr lang="en-IN" sz="1400" b="1" dirty="0">
                <a:solidFill>
                  <a:schemeClr val="accent2"/>
                </a:solidFill>
              </a:rPr>
              <a:t>From Hugging Face</a:t>
            </a:r>
          </a:p>
        </p:txBody>
      </p:sp>
      <p:cxnSp>
        <p:nvCxnSpPr>
          <p:cNvPr id="16" name="Straight Arrow Connector 15">
            <a:extLst>
              <a:ext uri="{FF2B5EF4-FFF2-40B4-BE49-F238E27FC236}">
                <a16:creationId xmlns:a16="http://schemas.microsoft.com/office/drawing/2014/main" id="{65206F78-31F0-961E-C5DD-6A0822F57CA5}"/>
              </a:ext>
            </a:extLst>
          </p:cNvPr>
          <p:cNvCxnSpPr/>
          <p:nvPr/>
        </p:nvCxnSpPr>
        <p:spPr>
          <a:xfrm flipV="1">
            <a:off x="3921760" y="4497174"/>
            <a:ext cx="924560" cy="1026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49C7428-41C4-EC7E-D0BC-D8448A6C6328}"/>
              </a:ext>
            </a:extLst>
          </p:cNvPr>
          <p:cNvSpPr txBox="1"/>
          <p:nvPr/>
        </p:nvSpPr>
        <p:spPr>
          <a:xfrm>
            <a:off x="4846320" y="4283814"/>
            <a:ext cx="2032000" cy="523220"/>
          </a:xfrm>
          <a:prstGeom prst="rect">
            <a:avLst/>
          </a:prstGeom>
          <a:noFill/>
        </p:spPr>
        <p:txBody>
          <a:bodyPr wrap="square" rtlCol="0">
            <a:spAutoFit/>
          </a:bodyPr>
          <a:lstStyle/>
          <a:p>
            <a:r>
              <a:rPr lang="en-IN" sz="1400" b="1" dirty="0">
                <a:solidFill>
                  <a:schemeClr val="accent2"/>
                </a:solidFill>
              </a:rPr>
              <a:t>Azure Storage and Databricks DBFS</a:t>
            </a:r>
          </a:p>
        </p:txBody>
      </p:sp>
      <p:sp>
        <p:nvSpPr>
          <p:cNvPr id="18" name="TextBox 17">
            <a:extLst>
              <a:ext uri="{FF2B5EF4-FFF2-40B4-BE49-F238E27FC236}">
                <a16:creationId xmlns:a16="http://schemas.microsoft.com/office/drawing/2014/main" id="{BEBAEADE-F43B-5B7B-7C34-D73EC437D258}"/>
              </a:ext>
            </a:extLst>
          </p:cNvPr>
          <p:cNvSpPr txBox="1"/>
          <p:nvPr/>
        </p:nvSpPr>
        <p:spPr>
          <a:xfrm>
            <a:off x="940703" y="382453"/>
            <a:ext cx="8666480" cy="584775"/>
          </a:xfrm>
          <a:prstGeom prst="rect">
            <a:avLst/>
          </a:prstGeom>
          <a:noFill/>
        </p:spPr>
        <p:txBody>
          <a:bodyPr wrap="square" rtlCol="0">
            <a:spAutoFit/>
          </a:bodyPr>
          <a:lstStyle/>
          <a:p>
            <a:r>
              <a:rPr lang="en-IN" sz="3200" b="1" dirty="0">
                <a:solidFill>
                  <a:schemeClr val="tx1">
                    <a:lumMod val="85000"/>
                    <a:lumOff val="15000"/>
                  </a:schemeClr>
                </a:solidFill>
              </a:rPr>
              <a:t>Loading Model Weights and Config files</a:t>
            </a:r>
          </a:p>
        </p:txBody>
      </p:sp>
    </p:spTree>
    <p:extLst>
      <p:ext uri="{BB962C8B-B14F-4D97-AF65-F5344CB8AC3E}">
        <p14:creationId xmlns:p14="http://schemas.microsoft.com/office/powerpoint/2010/main" val="3904232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D42240C-9D34-E6C2-7D06-548AFD4A5F42}"/>
              </a:ext>
            </a:extLst>
          </p:cNvPr>
          <p:cNvPicPr>
            <a:picLocks noChangeAspect="1"/>
          </p:cNvPicPr>
          <p:nvPr/>
        </p:nvPicPr>
        <p:blipFill>
          <a:blip r:embed="rId2"/>
          <a:stretch>
            <a:fillRect/>
          </a:stretch>
        </p:blipFill>
        <p:spPr>
          <a:xfrm>
            <a:off x="815367" y="643466"/>
            <a:ext cx="10561265" cy="5571067"/>
          </a:xfrm>
          <a:prstGeom prst="rect">
            <a:avLst/>
          </a:prstGeom>
        </p:spPr>
      </p:pic>
    </p:spTree>
    <p:extLst>
      <p:ext uri="{BB962C8B-B14F-4D97-AF65-F5344CB8AC3E}">
        <p14:creationId xmlns:p14="http://schemas.microsoft.com/office/powerpoint/2010/main" val="1916712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n a white background&#10;&#10;Description automatically generated">
            <a:extLst>
              <a:ext uri="{FF2B5EF4-FFF2-40B4-BE49-F238E27FC236}">
                <a16:creationId xmlns:a16="http://schemas.microsoft.com/office/drawing/2014/main" id="{271CF8DA-FACC-8E7A-B63E-3DE517DBD3CC}"/>
              </a:ext>
            </a:extLst>
          </p:cNvPr>
          <p:cNvPicPr>
            <a:picLocks noChangeAspect="1"/>
          </p:cNvPicPr>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32041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n a white background&#10;&#10;Description automatically generated">
            <a:extLst>
              <a:ext uri="{FF2B5EF4-FFF2-40B4-BE49-F238E27FC236}">
                <a16:creationId xmlns:a16="http://schemas.microsoft.com/office/drawing/2014/main" id="{D7076F19-94BC-362E-BBC0-B1233D7682D5}"/>
              </a:ext>
            </a:extLst>
          </p:cNvPr>
          <p:cNvPicPr>
            <a:picLocks noChangeAspect="1"/>
          </p:cNvPicPr>
          <p:nvPr/>
        </p:nvPicPr>
        <p:blipFill>
          <a:blip r:embed="rId2"/>
          <a:stretch>
            <a:fillRect/>
          </a:stretch>
        </p:blipFill>
        <p:spPr>
          <a:xfrm>
            <a:off x="660812" y="643466"/>
            <a:ext cx="10870375" cy="5571067"/>
          </a:xfrm>
          <a:prstGeom prst="rect">
            <a:avLst/>
          </a:prstGeom>
        </p:spPr>
      </p:pic>
    </p:spTree>
    <p:extLst>
      <p:ext uri="{BB962C8B-B14F-4D97-AF65-F5344CB8AC3E}">
        <p14:creationId xmlns:p14="http://schemas.microsoft.com/office/powerpoint/2010/main" val="176871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9B76F9A-26F1-3080-6458-D74F37EE15FE}"/>
              </a:ext>
            </a:extLst>
          </p:cNvPr>
          <p:cNvPicPr>
            <a:picLocks noChangeAspect="1"/>
          </p:cNvPicPr>
          <p:nvPr/>
        </p:nvPicPr>
        <p:blipFill>
          <a:blip r:embed="rId2"/>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3866969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9E89DC5-F5A1-8CBC-DB65-D49262BCA73A}"/>
              </a:ext>
            </a:extLst>
          </p:cNvPr>
          <p:cNvPicPr>
            <a:picLocks noChangeAspect="1"/>
          </p:cNvPicPr>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822864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10B45BE-22A6-6D9D-A734-2F8F35DBA835}"/>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326791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0FE7EC-B07F-4072-B389-02526AA5C34E}"/>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1784653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84FDA8F-05D8-6161-9AB9-2ECA2BDA54F5}"/>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331462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lose up of a computer&#10;&#10;Description automatically generated">
            <a:extLst>
              <a:ext uri="{FF2B5EF4-FFF2-40B4-BE49-F238E27FC236}">
                <a16:creationId xmlns:a16="http://schemas.microsoft.com/office/drawing/2014/main" id="{8CC46738-9E95-DD11-F53B-14CEE6B09426}"/>
              </a:ext>
            </a:extLst>
          </p:cNvPr>
          <p:cNvPicPr>
            <a:picLocks noChangeAspect="1"/>
          </p:cNvPicPr>
          <p:nvPr/>
        </p:nvPicPr>
        <p:blipFill rotWithShape="1">
          <a:blip r:embed="rId2"/>
          <a:srcRect l="101" r="3741" b="-1"/>
          <a:stretch/>
        </p:blipFill>
        <p:spPr>
          <a:xfrm>
            <a:off x="684575" y="685800"/>
            <a:ext cx="10821625" cy="5486400"/>
          </a:xfrm>
          <a:prstGeom prst="rect">
            <a:avLst/>
          </a:prstGeom>
        </p:spPr>
      </p:pic>
    </p:spTree>
    <p:extLst>
      <p:ext uri="{BB962C8B-B14F-4D97-AF65-F5344CB8AC3E}">
        <p14:creationId xmlns:p14="http://schemas.microsoft.com/office/powerpoint/2010/main" val="3785196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D324D05-D567-64BA-7D95-D3860BA07DF3}"/>
              </a:ext>
            </a:extLst>
          </p:cNvPr>
          <p:cNvSpPr>
            <a:spLocks noChangeArrowheads="1"/>
          </p:cNvSpPr>
          <p:nvPr/>
        </p:nvSpPr>
        <p:spPr bwMode="auto">
          <a:xfrm>
            <a:off x="152400" y="213360"/>
            <a:ext cx="11887200" cy="612648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a:p>
        </p:txBody>
      </p:sp>
      <p:sp>
        <p:nvSpPr>
          <p:cNvPr id="2" name="TextBox 1">
            <a:extLst>
              <a:ext uri="{FF2B5EF4-FFF2-40B4-BE49-F238E27FC236}">
                <a16:creationId xmlns:a16="http://schemas.microsoft.com/office/drawing/2014/main" id="{7CBE52B3-180B-4D00-16A0-31E230763957}"/>
              </a:ext>
            </a:extLst>
          </p:cNvPr>
          <p:cNvSpPr txBox="1"/>
          <p:nvPr/>
        </p:nvSpPr>
        <p:spPr>
          <a:xfrm>
            <a:off x="863600" y="1564640"/>
            <a:ext cx="9144000" cy="1384995"/>
          </a:xfrm>
          <a:prstGeom prst="rect">
            <a:avLst/>
          </a:prstGeom>
          <a:noFill/>
        </p:spPr>
        <p:txBody>
          <a:bodyPr wrap="square" rtlCol="0">
            <a:spAutoFit/>
          </a:bodyPr>
          <a:lstStyle/>
          <a:p>
            <a:r>
              <a:rPr lang="en-IN" sz="2800" dirty="0"/>
              <a:t>Refer: LLM 04a and 04b - Fine-tuning LLMs &amp; Evaluation Notebooks for classification tasks, summarization tasks and related evaluation metrics</a:t>
            </a:r>
          </a:p>
        </p:txBody>
      </p:sp>
    </p:spTree>
    <p:extLst>
      <p:ext uri="{BB962C8B-B14F-4D97-AF65-F5344CB8AC3E}">
        <p14:creationId xmlns:p14="http://schemas.microsoft.com/office/powerpoint/2010/main" val="2977262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D324D05-D567-64BA-7D95-D3860BA07DF3}"/>
              </a:ext>
            </a:extLst>
          </p:cNvPr>
          <p:cNvSpPr>
            <a:spLocks noChangeArrowheads="1"/>
          </p:cNvSpPr>
          <p:nvPr/>
        </p:nvSpPr>
        <p:spPr bwMode="auto">
          <a:xfrm>
            <a:off x="296123" y="167890"/>
            <a:ext cx="11887200" cy="6446269"/>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dirty="0"/>
          </a:p>
        </p:txBody>
      </p:sp>
      <p:pic>
        <p:nvPicPr>
          <p:cNvPr id="5" name="Picture 4">
            <a:extLst>
              <a:ext uri="{FF2B5EF4-FFF2-40B4-BE49-F238E27FC236}">
                <a16:creationId xmlns:a16="http://schemas.microsoft.com/office/drawing/2014/main" id="{73467D91-DF80-9261-462D-EBD045C08B7E}"/>
              </a:ext>
            </a:extLst>
          </p:cNvPr>
          <p:cNvPicPr>
            <a:picLocks noChangeAspect="1"/>
          </p:cNvPicPr>
          <p:nvPr/>
        </p:nvPicPr>
        <p:blipFill>
          <a:blip r:embed="rId2"/>
          <a:stretch>
            <a:fillRect/>
          </a:stretch>
        </p:blipFill>
        <p:spPr>
          <a:xfrm>
            <a:off x="191175" y="1507869"/>
            <a:ext cx="5534519" cy="2298715"/>
          </a:xfrm>
          <a:prstGeom prst="rect">
            <a:avLst/>
          </a:prstGeom>
        </p:spPr>
      </p:pic>
      <p:pic>
        <p:nvPicPr>
          <p:cNvPr id="7" name="Picture 6">
            <a:extLst>
              <a:ext uri="{FF2B5EF4-FFF2-40B4-BE49-F238E27FC236}">
                <a16:creationId xmlns:a16="http://schemas.microsoft.com/office/drawing/2014/main" id="{F35F08AE-E663-64B9-B258-84D318CB39BF}"/>
              </a:ext>
            </a:extLst>
          </p:cNvPr>
          <p:cNvPicPr>
            <a:picLocks noChangeAspect="1"/>
          </p:cNvPicPr>
          <p:nvPr/>
        </p:nvPicPr>
        <p:blipFill>
          <a:blip r:embed="rId3"/>
          <a:stretch>
            <a:fillRect/>
          </a:stretch>
        </p:blipFill>
        <p:spPr>
          <a:xfrm>
            <a:off x="5869417" y="1551221"/>
            <a:ext cx="5874052" cy="1600282"/>
          </a:xfrm>
          <a:prstGeom prst="rect">
            <a:avLst/>
          </a:prstGeom>
        </p:spPr>
      </p:pic>
      <p:pic>
        <p:nvPicPr>
          <p:cNvPr id="9" name="Picture 8">
            <a:extLst>
              <a:ext uri="{FF2B5EF4-FFF2-40B4-BE49-F238E27FC236}">
                <a16:creationId xmlns:a16="http://schemas.microsoft.com/office/drawing/2014/main" id="{6CF22AFC-6017-92D2-F0B6-95ACCED60B27}"/>
              </a:ext>
            </a:extLst>
          </p:cNvPr>
          <p:cNvPicPr>
            <a:picLocks noChangeAspect="1"/>
          </p:cNvPicPr>
          <p:nvPr/>
        </p:nvPicPr>
        <p:blipFill>
          <a:blip r:embed="rId4"/>
          <a:stretch>
            <a:fillRect/>
          </a:stretch>
        </p:blipFill>
        <p:spPr>
          <a:xfrm>
            <a:off x="5869417" y="3212828"/>
            <a:ext cx="6026460" cy="1187511"/>
          </a:xfrm>
          <a:prstGeom prst="rect">
            <a:avLst/>
          </a:prstGeom>
        </p:spPr>
      </p:pic>
      <p:pic>
        <p:nvPicPr>
          <p:cNvPr id="13" name="Picture 12">
            <a:extLst>
              <a:ext uri="{FF2B5EF4-FFF2-40B4-BE49-F238E27FC236}">
                <a16:creationId xmlns:a16="http://schemas.microsoft.com/office/drawing/2014/main" id="{858BD730-F51A-1293-C207-C26750790CF4}"/>
              </a:ext>
            </a:extLst>
          </p:cNvPr>
          <p:cNvPicPr>
            <a:picLocks noChangeAspect="1"/>
          </p:cNvPicPr>
          <p:nvPr/>
        </p:nvPicPr>
        <p:blipFill>
          <a:blip r:embed="rId5"/>
          <a:stretch>
            <a:fillRect/>
          </a:stretch>
        </p:blipFill>
        <p:spPr>
          <a:xfrm>
            <a:off x="152400" y="4671138"/>
            <a:ext cx="6210619" cy="1854295"/>
          </a:xfrm>
          <a:prstGeom prst="rect">
            <a:avLst/>
          </a:prstGeom>
        </p:spPr>
      </p:pic>
      <p:sp>
        <p:nvSpPr>
          <p:cNvPr id="14" name="TextBox 13">
            <a:extLst>
              <a:ext uri="{FF2B5EF4-FFF2-40B4-BE49-F238E27FC236}">
                <a16:creationId xmlns:a16="http://schemas.microsoft.com/office/drawing/2014/main" id="{84EF88B3-82B5-1DBD-1024-03C04CA7D7D1}"/>
              </a:ext>
            </a:extLst>
          </p:cNvPr>
          <p:cNvSpPr txBox="1"/>
          <p:nvPr/>
        </p:nvSpPr>
        <p:spPr>
          <a:xfrm>
            <a:off x="2702899" y="167891"/>
            <a:ext cx="7654694" cy="584775"/>
          </a:xfrm>
          <a:prstGeom prst="rect">
            <a:avLst/>
          </a:prstGeom>
          <a:noFill/>
        </p:spPr>
        <p:txBody>
          <a:bodyPr wrap="square" rtlCol="0">
            <a:spAutoFit/>
          </a:bodyPr>
          <a:lstStyle/>
          <a:p>
            <a:r>
              <a:rPr lang="en-IN" sz="3200" b="1" dirty="0"/>
              <a:t>Results From Summarization Tasks</a:t>
            </a:r>
          </a:p>
        </p:txBody>
      </p:sp>
      <p:sp>
        <p:nvSpPr>
          <p:cNvPr id="15" name="TextBox 14">
            <a:extLst>
              <a:ext uri="{FF2B5EF4-FFF2-40B4-BE49-F238E27FC236}">
                <a16:creationId xmlns:a16="http://schemas.microsoft.com/office/drawing/2014/main" id="{DB5E3E50-4E4A-D125-9FD8-4BA6A380CC59}"/>
              </a:ext>
            </a:extLst>
          </p:cNvPr>
          <p:cNvSpPr txBox="1"/>
          <p:nvPr/>
        </p:nvSpPr>
        <p:spPr>
          <a:xfrm>
            <a:off x="4704080" y="1133661"/>
            <a:ext cx="1574800" cy="369332"/>
          </a:xfrm>
          <a:prstGeom prst="rect">
            <a:avLst/>
          </a:prstGeom>
          <a:noFill/>
        </p:spPr>
        <p:txBody>
          <a:bodyPr wrap="square" rtlCol="0">
            <a:spAutoFit/>
          </a:bodyPr>
          <a:lstStyle/>
          <a:p>
            <a:r>
              <a:rPr lang="en-IN" b="1" dirty="0"/>
              <a:t>T5- small</a:t>
            </a:r>
          </a:p>
        </p:txBody>
      </p:sp>
      <p:sp>
        <p:nvSpPr>
          <p:cNvPr id="17" name="TextBox 16">
            <a:extLst>
              <a:ext uri="{FF2B5EF4-FFF2-40B4-BE49-F238E27FC236}">
                <a16:creationId xmlns:a16="http://schemas.microsoft.com/office/drawing/2014/main" id="{3100C491-D93F-2370-DCF1-2DAB77343657}"/>
              </a:ext>
            </a:extLst>
          </p:cNvPr>
          <p:cNvSpPr txBox="1"/>
          <p:nvPr/>
        </p:nvSpPr>
        <p:spPr>
          <a:xfrm>
            <a:off x="731520" y="4277360"/>
            <a:ext cx="3749040" cy="369332"/>
          </a:xfrm>
          <a:prstGeom prst="rect">
            <a:avLst/>
          </a:prstGeom>
          <a:noFill/>
        </p:spPr>
        <p:txBody>
          <a:bodyPr wrap="square" rtlCol="0">
            <a:spAutoFit/>
          </a:bodyPr>
          <a:lstStyle/>
          <a:p>
            <a:r>
              <a:rPr lang="en-IN" b="1" dirty="0"/>
              <a:t>T5 small vs T5-base vs GPT2</a:t>
            </a:r>
          </a:p>
        </p:txBody>
      </p:sp>
    </p:spTree>
    <p:extLst>
      <p:ext uri="{BB962C8B-B14F-4D97-AF65-F5344CB8AC3E}">
        <p14:creationId xmlns:p14="http://schemas.microsoft.com/office/powerpoint/2010/main" val="4064697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1225594" y="3159125"/>
            <a:ext cx="7491686" cy="1325563"/>
          </a:xfrm>
        </p:spPr>
        <p:txBody>
          <a:bodyPr/>
          <a:lstStyle/>
          <a:p>
            <a:r>
              <a:rPr lang="en-IN" dirty="0"/>
              <a:t>Ethical Evaluation</a:t>
            </a:r>
          </a:p>
        </p:txBody>
      </p:sp>
    </p:spTree>
    <p:extLst>
      <p:ext uri="{BB962C8B-B14F-4D97-AF65-F5344CB8AC3E}">
        <p14:creationId xmlns:p14="http://schemas.microsoft.com/office/powerpoint/2010/main" val="415040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Risks &amp; Limitations</a:t>
            </a:r>
          </a:p>
        </p:txBody>
      </p:sp>
      <p:pic>
        <p:nvPicPr>
          <p:cNvPr id="7" name="Picture 6" descr="A truck with a blue container&#10;&#10;Description automatically generated">
            <a:extLst>
              <a:ext uri="{FF2B5EF4-FFF2-40B4-BE49-F238E27FC236}">
                <a16:creationId xmlns:a16="http://schemas.microsoft.com/office/drawing/2014/main" id="{8C4B902B-C80B-6939-AF03-ECE512800F0E}"/>
              </a:ext>
            </a:extLst>
          </p:cNvPr>
          <p:cNvPicPr>
            <a:picLocks noChangeAspect="1"/>
          </p:cNvPicPr>
          <p:nvPr/>
        </p:nvPicPr>
        <p:blipFill>
          <a:blip r:embed="rId2"/>
          <a:stretch>
            <a:fillRect/>
          </a:stretch>
        </p:blipFill>
        <p:spPr>
          <a:xfrm>
            <a:off x="1870808" y="1675227"/>
            <a:ext cx="8450383" cy="4394199"/>
          </a:xfrm>
          <a:prstGeom prst="rect">
            <a:avLst/>
          </a:prstGeom>
        </p:spPr>
      </p:pic>
    </p:spTree>
    <p:extLst>
      <p:ext uri="{BB962C8B-B14F-4D97-AF65-F5344CB8AC3E}">
        <p14:creationId xmlns:p14="http://schemas.microsoft.com/office/powerpoint/2010/main" val="624284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Risks &amp; Limitations</a:t>
            </a:r>
          </a:p>
        </p:txBody>
      </p:sp>
      <p:pic>
        <p:nvPicPr>
          <p:cNvPr id="3" name="Picture 2" descr="A screenshot of a computer&#10;&#10;Description automatically generated">
            <a:extLst>
              <a:ext uri="{FF2B5EF4-FFF2-40B4-BE49-F238E27FC236}">
                <a16:creationId xmlns:a16="http://schemas.microsoft.com/office/drawing/2014/main" id="{8B11B1A1-37DB-8AB3-A5B3-29088778BC09}"/>
              </a:ext>
            </a:extLst>
          </p:cNvPr>
          <p:cNvPicPr>
            <a:picLocks noChangeAspect="1"/>
          </p:cNvPicPr>
          <p:nvPr/>
        </p:nvPicPr>
        <p:blipFill>
          <a:blip r:embed="rId2"/>
          <a:stretch>
            <a:fillRect/>
          </a:stretch>
        </p:blipFill>
        <p:spPr>
          <a:xfrm>
            <a:off x="1950528" y="1675227"/>
            <a:ext cx="8290944" cy="4394199"/>
          </a:xfrm>
          <a:prstGeom prst="rect">
            <a:avLst/>
          </a:prstGeom>
        </p:spPr>
      </p:pic>
    </p:spTree>
    <p:extLst>
      <p:ext uri="{BB962C8B-B14F-4D97-AF65-F5344CB8AC3E}">
        <p14:creationId xmlns:p14="http://schemas.microsoft.com/office/powerpoint/2010/main" val="2227225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Risks &amp; Limitations</a:t>
            </a:r>
          </a:p>
        </p:txBody>
      </p:sp>
      <p:pic>
        <p:nvPicPr>
          <p:cNvPr id="4" name="Picture 3" descr="A screenshot of a computer&#10;&#10;Description automatically generated">
            <a:extLst>
              <a:ext uri="{FF2B5EF4-FFF2-40B4-BE49-F238E27FC236}">
                <a16:creationId xmlns:a16="http://schemas.microsoft.com/office/drawing/2014/main" id="{4BDE5D65-D352-3CC3-CBA3-F545E887621B}"/>
              </a:ext>
            </a:extLst>
          </p:cNvPr>
          <p:cNvPicPr>
            <a:picLocks noChangeAspect="1"/>
          </p:cNvPicPr>
          <p:nvPr/>
        </p:nvPicPr>
        <p:blipFill>
          <a:blip r:embed="rId2"/>
          <a:stretch>
            <a:fillRect/>
          </a:stretch>
        </p:blipFill>
        <p:spPr>
          <a:xfrm>
            <a:off x="1870808" y="1675227"/>
            <a:ext cx="8450383" cy="4394199"/>
          </a:xfrm>
          <a:prstGeom prst="rect">
            <a:avLst/>
          </a:prstGeom>
        </p:spPr>
      </p:pic>
    </p:spTree>
    <p:extLst>
      <p:ext uri="{BB962C8B-B14F-4D97-AF65-F5344CB8AC3E}">
        <p14:creationId xmlns:p14="http://schemas.microsoft.com/office/powerpoint/2010/main" val="3945179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Risks &amp; Limitations</a:t>
            </a:r>
          </a:p>
        </p:txBody>
      </p:sp>
      <p:pic>
        <p:nvPicPr>
          <p:cNvPr id="3" name="Picture 2" descr="A brown and white animal&#10;&#10;Description automatically generated">
            <a:extLst>
              <a:ext uri="{FF2B5EF4-FFF2-40B4-BE49-F238E27FC236}">
                <a16:creationId xmlns:a16="http://schemas.microsoft.com/office/drawing/2014/main" id="{41F4AFFD-5A4A-151D-1B60-518C55B85554}"/>
              </a:ext>
            </a:extLst>
          </p:cNvPr>
          <p:cNvPicPr>
            <a:picLocks noChangeAspect="1"/>
          </p:cNvPicPr>
          <p:nvPr/>
        </p:nvPicPr>
        <p:blipFill>
          <a:blip r:embed="rId2"/>
          <a:stretch>
            <a:fillRect/>
          </a:stretch>
        </p:blipFill>
        <p:spPr>
          <a:xfrm>
            <a:off x="2046047" y="1675227"/>
            <a:ext cx="8099906" cy="4394199"/>
          </a:xfrm>
          <a:prstGeom prst="rect">
            <a:avLst/>
          </a:prstGeom>
        </p:spPr>
      </p:pic>
    </p:spTree>
    <p:extLst>
      <p:ext uri="{BB962C8B-B14F-4D97-AF65-F5344CB8AC3E}">
        <p14:creationId xmlns:p14="http://schemas.microsoft.com/office/powerpoint/2010/main" val="3812973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Hallucinations- Reasons &amp; Mitigations</a:t>
            </a:r>
          </a:p>
        </p:txBody>
      </p:sp>
      <p:pic>
        <p:nvPicPr>
          <p:cNvPr id="11" name="Picture 10" descr="A white and black text&#10;&#10;Description automatically generated">
            <a:extLst>
              <a:ext uri="{FF2B5EF4-FFF2-40B4-BE49-F238E27FC236}">
                <a16:creationId xmlns:a16="http://schemas.microsoft.com/office/drawing/2014/main" id="{93855584-1842-56F9-33E9-C9AFA4445A2E}"/>
              </a:ext>
            </a:extLst>
          </p:cNvPr>
          <p:cNvPicPr>
            <a:picLocks noChangeAspect="1"/>
          </p:cNvPicPr>
          <p:nvPr/>
        </p:nvPicPr>
        <p:blipFill>
          <a:blip r:embed="rId2"/>
          <a:stretch>
            <a:fillRect/>
          </a:stretch>
        </p:blipFill>
        <p:spPr>
          <a:xfrm>
            <a:off x="1870808" y="1675227"/>
            <a:ext cx="8450383" cy="4394199"/>
          </a:xfrm>
          <a:prstGeom prst="rect">
            <a:avLst/>
          </a:prstGeom>
        </p:spPr>
      </p:pic>
    </p:spTree>
    <p:extLst>
      <p:ext uri="{BB962C8B-B14F-4D97-AF65-F5344CB8AC3E}">
        <p14:creationId xmlns:p14="http://schemas.microsoft.com/office/powerpoint/2010/main" val="2719725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Hallucinations- Reasons &amp; Mitigations</a:t>
            </a:r>
          </a:p>
        </p:txBody>
      </p:sp>
      <p:pic>
        <p:nvPicPr>
          <p:cNvPr id="4" name="Picture 3" descr="A screenshot of a computer&#10;&#10;Description automatically generated">
            <a:extLst>
              <a:ext uri="{FF2B5EF4-FFF2-40B4-BE49-F238E27FC236}">
                <a16:creationId xmlns:a16="http://schemas.microsoft.com/office/drawing/2014/main" id="{5DF0AFC8-D953-ED9A-6D53-D2AC7F39A9D8}"/>
              </a:ext>
            </a:extLst>
          </p:cNvPr>
          <p:cNvPicPr>
            <a:picLocks noChangeAspect="1"/>
          </p:cNvPicPr>
          <p:nvPr/>
        </p:nvPicPr>
        <p:blipFill>
          <a:blip r:embed="rId2"/>
          <a:stretch>
            <a:fillRect/>
          </a:stretch>
        </p:blipFill>
        <p:spPr>
          <a:xfrm>
            <a:off x="210185" y="2308014"/>
            <a:ext cx="5492750" cy="4394199"/>
          </a:xfrm>
          <a:prstGeom prst="rect">
            <a:avLst/>
          </a:prstGeom>
        </p:spPr>
      </p:pic>
      <p:sp>
        <p:nvSpPr>
          <p:cNvPr id="6" name="TextBox 5">
            <a:extLst>
              <a:ext uri="{FF2B5EF4-FFF2-40B4-BE49-F238E27FC236}">
                <a16:creationId xmlns:a16="http://schemas.microsoft.com/office/drawing/2014/main" id="{98EE9824-38A8-AE6C-4F48-0A9BF967B6E5}"/>
              </a:ext>
            </a:extLst>
          </p:cNvPr>
          <p:cNvSpPr txBox="1"/>
          <p:nvPr/>
        </p:nvSpPr>
        <p:spPr>
          <a:xfrm>
            <a:off x="210185" y="1661683"/>
            <a:ext cx="5581015" cy="646331"/>
          </a:xfrm>
          <a:prstGeom prst="rect">
            <a:avLst/>
          </a:prstGeom>
          <a:noFill/>
        </p:spPr>
        <p:txBody>
          <a:bodyPr wrap="square" rtlCol="0">
            <a:spAutoFit/>
          </a:bodyPr>
          <a:lstStyle/>
          <a:p>
            <a:r>
              <a:rPr lang="en-IN" b="1" dirty="0"/>
              <a:t>OpenAI- GPT3.5 Turbo Zero-Shot Classification for </a:t>
            </a:r>
          </a:p>
          <a:p>
            <a:r>
              <a:rPr lang="en-IN" b="1" dirty="0"/>
              <a:t>mental disorders/depression detection</a:t>
            </a:r>
          </a:p>
        </p:txBody>
      </p:sp>
      <p:pic>
        <p:nvPicPr>
          <p:cNvPr id="8" name="Picture 7">
            <a:extLst>
              <a:ext uri="{FF2B5EF4-FFF2-40B4-BE49-F238E27FC236}">
                <a16:creationId xmlns:a16="http://schemas.microsoft.com/office/drawing/2014/main" id="{C6BFD5D0-3D91-AF83-7AA8-ECAFD2008BD7}"/>
              </a:ext>
            </a:extLst>
          </p:cNvPr>
          <p:cNvPicPr>
            <a:picLocks noChangeAspect="1"/>
          </p:cNvPicPr>
          <p:nvPr/>
        </p:nvPicPr>
        <p:blipFill>
          <a:blip r:embed="rId3"/>
          <a:stretch>
            <a:fillRect/>
          </a:stretch>
        </p:blipFill>
        <p:spPr>
          <a:xfrm>
            <a:off x="5918806" y="2308014"/>
            <a:ext cx="5848651" cy="4330923"/>
          </a:xfrm>
          <a:prstGeom prst="rect">
            <a:avLst/>
          </a:prstGeom>
        </p:spPr>
      </p:pic>
      <p:sp>
        <p:nvSpPr>
          <p:cNvPr id="9" name="TextBox 8">
            <a:extLst>
              <a:ext uri="{FF2B5EF4-FFF2-40B4-BE49-F238E27FC236}">
                <a16:creationId xmlns:a16="http://schemas.microsoft.com/office/drawing/2014/main" id="{31B0969E-9393-B66B-EC6E-88532DF72A64}"/>
              </a:ext>
            </a:extLst>
          </p:cNvPr>
          <p:cNvSpPr txBox="1"/>
          <p:nvPr/>
        </p:nvSpPr>
        <p:spPr>
          <a:xfrm>
            <a:off x="7320887" y="1657125"/>
            <a:ext cx="3489354" cy="646331"/>
          </a:xfrm>
          <a:prstGeom prst="rect">
            <a:avLst/>
          </a:prstGeom>
          <a:noFill/>
        </p:spPr>
        <p:txBody>
          <a:bodyPr wrap="square" rtlCol="0">
            <a:spAutoFit/>
          </a:bodyPr>
          <a:lstStyle/>
          <a:p>
            <a:r>
              <a:rPr lang="en-IN" b="1" dirty="0"/>
              <a:t>Fine-Tuning helps..!!</a:t>
            </a:r>
            <a:br>
              <a:rPr lang="en-IN" b="1" dirty="0"/>
            </a:br>
            <a:r>
              <a:rPr lang="en-IN" b="1" dirty="0"/>
              <a:t>(Fine-Tuned ALBERT)</a:t>
            </a:r>
          </a:p>
        </p:txBody>
      </p:sp>
    </p:spTree>
    <p:extLst>
      <p:ext uri="{BB962C8B-B14F-4D97-AF65-F5344CB8AC3E}">
        <p14:creationId xmlns:p14="http://schemas.microsoft.com/office/powerpoint/2010/main" val="162998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490537" y="633600"/>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Hallucinations- Mitigations</a:t>
            </a:r>
          </a:p>
        </p:txBody>
      </p:sp>
      <p:pic>
        <p:nvPicPr>
          <p:cNvPr id="4" name="Picture 3" descr="A screenshot of a computer program&#10;&#10;Description automatically generated">
            <a:extLst>
              <a:ext uri="{FF2B5EF4-FFF2-40B4-BE49-F238E27FC236}">
                <a16:creationId xmlns:a16="http://schemas.microsoft.com/office/drawing/2014/main" id="{D39EABA4-7F4B-8033-5E2F-CF6BBF031F71}"/>
              </a:ext>
            </a:extLst>
          </p:cNvPr>
          <p:cNvPicPr>
            <a:picLocks noChangeAspect="1"/>
          </p:cNvPicPr>
          <p:nvPr/>
        </p:nvPicPr>
        <p:blipFill>
          <a:blip r:embed="rId2"/>
          <a:stretch>
            <a:fillRect/>
          </a:stretch>
        </p:blipFill>
        <p:spPr>
          <a:xfrm>
            <a:off x="99333" y="2326348"/>
            <a:ext cx="6138907" cy="4394199"/>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Box 5">
            <a:extLst>
              <a:ext uri="{FF2B5EF4-FFF2-40B4-BE49-F238E27FC236}">
                <a16:creationId xmlns:a16="http://schemas.microsoft.com/office/drawing/2014/main" id="{1CC98206-A087-8DD7-B9F2-25FD8C45BC33}"/>
              </a:ext>
            </a:extLst>
          </p:cNvPr>
          <p:cNvSpPr txBox="1"/>
          <p:nvPr/>
        </p:nvSpPr>
        <p:spPr>
          <a:xfrm>
            <a:off x="755831" y="1351404"/>
            <a:ext cx="9928497" cy="923330"/>
          </a:xfrm>
          <a:prstGeom prst="rect">
            <a:avLst/>
          </a:prstGeom>
          <a:noFill/>
        </p:spPr>
        <p:txBody>
          <a:bodyPr wrap="square" rtlCol="0">
            <a:spAutoFit/>
          </a:bodyPr>
          <a:lstStyle/>
          <a:p>
            <a:r>
              <a:rPr lang="en-IN" b="1" dirty="0"/>
              <a:t>How to solve OpenAI – GPT3.5 Turbo problem in previous slide?</a:t>
            </a:r>
          </a:p>
          <a:p>
            <a:r>
              <a:rPr lang="en-IN" dirty="0"/>
              <a:t>Answer: </a:t>
            </a:r>
            <a:r>
              <a:rPr lang="en-IN" b="1" dirty="0"/>
              <a:t>Fine-Tuning </a:t>
            </a:r>
            <a:r>
              <a:rPr lang="en-IN" dirty="0"/>
              <a:t>(Alternative: Better prompts may help to address a situation but not always, can consider using LLM chains for multiple prompt instructions)</a:t>
            </a:r>
          </a:p>
        </p:txBody>
      </p:sp>
      <p:sp>
        <p:nvSpPr>
          <p:cNvPr id="7" name="TextBox 6">
            <a:extLst>
              <a:ext uri="{FF2B5EF4-FFF2-40B4-BE49-F238E27FC236}">
                <a16:creationId xmlns:a16="http://schemas.microsoft.com/office/drawing/2014/main" id="{954D9098-DC84-9F6C-198A-2B6241A6581C}"/>
              </a:ext>
            </a:extLst>
          </p:cNvPr>
          <p:cNvSpPr txBox="1"/>
          <p:nvPr/>
        </p:nvSpPr>
        <p:spPr>
          <a:xfrm>
            <a:off x="304799" y="2237834"/>
            <a:ext cx="5212081" cy="461665"/>
          </a:xfrm>
          <a:prstGeom prst="rect">
            <a:avLst/>
          </a:prstGeom>
          <a:noFill/>
        </p:spPr>
        <p:txBody>
          <a:bodyPr wrap="square" rtlCol="0">
            <a:spAutoFit/>
          </a:bodyPr>
          <a:lstStyle/>
          <a:p>
            <a:r>
              <a:rPr lang="en-IN" sz="1200" dirty="0"/>
              <a:t>Fine-Tuning GPT3: </a:t>
            </a:r>
            <a:r>
              <a:rPr lang="en-IN" sz="1200" dirty="0">
                <a:hlinkClick r:id="rId3"/>
              </a:rPr>
              <a:t>https://platform.openai.com/docs/guides/fine-tuning</a:t>
            </a:r>
            <a:endParaRPr lang="en-IN" sz="1200" dirty="0"/>
          </a:p>
          <a:p>
            <a:endParaRPr lang="en-IN" sz="1200" dirty="0"/>
          </a:p>
        </p:txBody>
      </p:sp>
      <p:pic>
        <p:nvPicPr>
          <p:cNvPr id="11" name="Picture 10">
            <a:extLst>
              <a:ext uri="{FF2B5EF4-FFF2-40B4-BE49-F238E27FC236}">
                <a16:creationId xmlns:a16="http://schemas.microsoft.com/office/drawing/2014/main" id="{247AA984-6751-47E3-5EAC-95BDF30308C6}"/>
              </a:ext>
            </a:extLst>
          </p:cNvPr>
          <p:cNvPicPr>
            <a:picLocks noChangeAspect="1"/>
          </p:cNvPicPr>
          <p:nvPr/>
        </p:nvPicPr>
        <p:blipFill>
          <a:blip r:embed="rId4"/>
          <a:stretch>
            <a:fillRect/>
          </a:stretch>
        </p:blipFill>
        <p:spPr>
          <a:xfrm>
            <a:off x="6538194" y="3900052"/>
            <a:ext cx="5653806" cy="205694"/>
          </a:xfrm>
          <a:prstGeom prst="rect">
            <a:avLst/>
          </a:prstGeom>
        </p:spPr>
      </p:pic>
      <p:sp>
        <p:nvSpPr>
          <p:cNvPr id="12" name="TextBox 11">
            <a:extLst>
              <a:ext uri="{FF2B5EF4-FFF2-40B4-BE49-F238E27FC236}">
                <a16:creationId xmlns:a16="http://schemas.microsoft.com/office/drawing/2014/main" id="{0319E469-EABB-10EE-EFE8-8A3470B31B7C}"/>
              </a:ext>
            </a:extLst>
          </p:cNvPr>
          <p:cNvSpPr txBox="1"/>
          <p:nvPr/>
        </p:nvSpPr>
        <p:spPr>
          <a:xfrm>
            <a:off x="6675119" y="3059668"/>
            <a:ext cx="5212081" cy="738664"/>
          </a:xfrm>
          <a:prstGeom prst="rect">
            <a:avLst/>
          </a:prstGeom>
          <a:noFill/>
        </p:spPr>
        <p:txBody>
          <a:bodyPr wrap="square" rtlCol="0">
            <a:spAutoFit/>
          </a:bodyPr>
          <a:lstStyle/>
          <a:p>
            <a:r>
              <a:rPr lang="en-IN" sz="1400" dirty="0"/>
              <a:t>Choose hyperparameters like </a:t>
            </a:r>
            <a:r>
              <a:rPr lang="en-IN" sz="1400" b="1" dirty="0"/>
              <a:t>temperature</a:t>
            </a:r>
            <a:r>
              <a:rPr lang="en-IN" sz="1400" dirty="0"/>
              <a:t> (value from 0 to 1), a measure of creative context generation, carefully while querying the APIs</a:t>
            </a:r>
          </a:p>
        </p:txBody>
      </p:sp>
      <p:sp>
        <p:nvSpPr>
          <p:cNvPr id="13" name="Rectangle: Rounded Corners 12">
            <a:extLst>
              <a:ext uri="{FF2B5EF4-FFF2-40B4-BE49-F238E27FC236}">
                <a16:creationId xmlns:a16="http://schemas.microsoft.com/office/drawing/2014/main" id="{D28C3F0B-6E99-4234-7211-6B6FCEA9A400}"/>
              </a:ext>
            </a:extLst>
          </p:cNvPr>
          <p:cNvSpPr/>
          <p:nvPr/>
        </p:nvSpPr>
        <p:spPr>
          <a:xfrm>
            <a:off x="9281160" y="3900052"/>
            <a:ext cx="1082040" cy="20569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17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1F2F8BEC-FDF2-9980-A931-23345A149F8A}"/>
              </a:ext>
            </a:extLst>
          </p:cNvPr>
          <p:cNvGrpSpPr>
            <a:grpSpLocks/>
          </p:cNvGrpSpPr>
          <p:nvPr/>
        </p:nvGrpSpPr>
        <p:grpSpPr bwMode="auto">
          <a:xfrm>
            <a:off x="442976" y="1676083"/>
            <a:ext cx="3763963" cy="1857375"/>
            <a:chOff x="701" y="447"/>
            <a:chExt cx="5928" cy="2926"/>
          </a:xfrm>
        </p:grpSpPr>
        <p:sp>
          <p:nvSpPr>
            <p:cNvPr id="11" name="Rectangle 12">
              <a:extLst>
                <a:ext uri="{FF2B5EF4-FFF2-40B4-BE49-F238E27FC236}">
                  <a16:creationId xmlns:a16="http://schemas.microsoft.com/office/drawing/2014/main" id="{0A9B324C-F02B-BD41-6655-DB6FED944D25}"/>
                </a:ext>
              </a:extLst>
            </p:cNvPr>
            <p:cNvSpPr>
              <a:spLocks noChangeArrowheads="1"/>
            </p:cNvSpPr>
            <p:nvPr/>
          </p:nvSpPr>
          <p:spPr bwMode="auto">
            <a:xfrm>
              <a:off x="700" y="447"/>
              <a:ext cx="5928" cy="2926"/>
            </a:xfrm>
            <a:prstGeom prst="rect">
              <a:avLst/>
            </a:prstGeom>
            <a:solidFill>
              <a:srgbClr val="EE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3083" name="Picture 11">
              <a:extLst>
                <a:ext uri="{FF2B5EF4-FFF2-40B4-BE49-F238E27FC236}">
                  <a16:creationId xmlns:a16="http://schemas.microsoft.com/office/drawing/2014/main" id="{2784118D-D623-D40C-14CA-7237124EE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 y="2488"/>
              <a:ext cx="785" cy="6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
              <a:extLst>
                <a:ext uri="{FF2B5EF4-FFF2-40B4-BE49-F238E27FC236}">
                  <a16:creationId xmlns:a16="http://schemas.microsoft.com/office/drawing/2014/main" id="{D057DAB1-76CD-480A-60FB-CA04DE940F17}"/>
                </a:ext>
              </a:extLst>
            </p:cNvPr>
            <p:cNvSpPr txBox="1">
              <a:spLocks noChangeArrowheads="1"/>
            </p:cNvSpPr>
            <p:nvPr/>
          </p:nvSpPr>
          <p:spPr bwMode="auto">
            <a:xfrm>
              <a:off x="700" y="447"/>
              <a:ext cx="5928" cy="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rPr>
                <a:t>“Chegg shares drop more than 40% after company says ChatGPT is killing its business”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Arial" panose="020B0604020202020204" pitchFamily="34" charset="0"/>
                  <a:ea typeface="Microsoft Sans Serif" panose="020B0604020202020204" pitchFamily="34" charset="0"/>
                  <a:cs typeface="Arial" panose="020B0604020202020204" pitchFamily="34" charset="0"/>
                </a:rPr>
                <a:t>05/02/2023</a:t>
              </a:r>
              <a:endParaRPr kumimoji="0" lang="en-US" altLang="en-US" sz="8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5F46"/>
                  </a:solidFill>
                  <a:effectLst/>
                  <a:latin typeface="Arial" panose="020B0604020202020204" pitchFamily="34" charset="0"/>
                  <a:ea typeface="Microsoft Sans Serif" panose="020B0604020202020204" pitchFamily="34" charset="0"/>
                  <a:hlinkClick r:id="rId3"/>
                </a:rPr>
                <a:t>Link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 name="Group 5">
            <a:extLst>
              <a:ext uri="{FF2B5EF4-FFF2-40B4-BE49-F238E27FC236}">
                <a16:creationId xmlns:a16="http://schemas.microsoft.com/office/drawing/2014/main" id="{894BEB35-C350-CB0E-D0CF-C2B21A7281DC}"/>
              </a:ext>
            </a:extLst>
          </p:cNvPr>
          <p:cNvGrpSpPr>
            <a:grpSpLocks/>
          </p:cNvGrpSpPr>
          <p:nvPr/>
        </p:nvGrpSpPr>
        <p:grpSpPr bwMode="auto">
          <a:xfrm>
            <a:off x="7661339" y="1811020"/>
            <a:ext cx="3763962" cy="1857375"/>
            <a:chOff x="12068" y="659"/>
            <a:chExt cx="5928" cy="2926"/>
          </a:xfrm>
        </p:grpSpPr>
        <p:sp>
          <p:nvSpPr>
            <p:cNvPr id="14" name="Rectangle 8">
              <a:extLst>
                <a:ext uri="{FF2B5EF4-FFF2-40B4-BE49-F238E27FC236}">
                  <a16:creationId xmlns:a16="http://schemas.microsoft.com/office/drawing/2014/main" id="{FE0F51AA-3BDD-1750-17F2-380BABB3851C}"/>
                </a:ext>
              </a:extLst>
            </p:cNvPr>
            <p:cNvSpPr>
              <a:spLocks noChangeArrowheads="1"/>
            </p:cNvSpPr>
            <p:nvPr/>
          </p:nvSpPr>
          <p:spPr bwMode="auto">
            <a:xfrm>
              <a:off x="12068" y="659"/>
              <a:ext cx="5928" cy="2926"/>
            </a:xfrm>
            <a:prstGeom prst="rect">
              <a:avLst/>
            </a:prstGeom>
            <a:solidFill>
              <a:srgbClr val="EE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3079" name="Picture 7">
              <a:extLst>
                <a:ext uri="{FF2B5EF4-FFF2-40B4-BE49-F238E27FC236}">
                  <a16:creationId xmlns:a16="http://schemas.microsoft.com/office/drawing/2014/main" id="{DB041ADF-3A26-6E5A-3E25-121A0A8D4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9" y="2828"/>
              <a:ext cx="1011" cy="6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6">
              <a:extLst>
                <a:ext uri="{FF2B5EF4-FFF2-40B4-BE49-F238E27FC236}">
                  <a16:creationId xmlns:a16="http://schemas.microsoft.com/office/drawing/2014/main" id="{1AB98B2E-C15A-25EA-A7BC-67DFDF81B43D}"/>
                </a:ext>
              </a:extLst>
            </p:cNvPr>
            <p:cNvSpPr txBox="1">
              <a:spLocks noChangeArrowheads="1"/>
            </p:cNvSpPr>
            <p:nvPr/>
          </p:nvSpPr>
          <p:spPr bwMode="auto">
            <a:xfrm>
              <a:off x="12068" y="659"/>
              <a:ext cx="5928" cy="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rPr>
                <a:t>“[...] ask GitHub Copilot to explain a piece of code. Bump into an error? Have GitHub Copilot ﬁx it. It’ll even generate unit tests so you can get back to building what’s next.”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Arial" panose="020B0604020202020204" pitchFamily="34" charset="0"/>
                  <a:ea typeface="Microsoft Sans Serif" panose="020B0604020202020204" pitchFamily="34" charset="0"/>
                  <a:cs typeface="Arial" panose="020B0604020202020204" pitchFamily="34" charset="0"/>
                </a:rPr>
                <a:t>03/22/2023*</a:t>
              </a:r>
              <a:endParaRPr kumimoji="0" lang="en-US" altLang="en-US" sz="8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3621"/>
                  </a:solidFill>
                  <a:effectLst/>
                  <a:latin typeface="Arial" panose="020B0604020202020204" pitchFamily="34" charset="0"/>
                  <a:ea typeface="Microsoft Sans Serif" panose="020B0604020202020204" pitchFamily="34" charset="0"/>
                  <a:hlinkClick r:id="rId5"/>
                </a:rPr>
                <a:t>Link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6" name="Group 1">
            <a:extLst>
              <a:ext uri="{FF2B5EF4-FFF2-40B4-BE49-F238E27FC236}">
                <a16:creationId xmlns:a16="http://schemas.microsoft.com/office/drawing/2014/main" id="{69622636-5860-3849-D3EE-9E4232E06D33}"/>
              </a:ext>
            </a:extLst>
          </p:cNvPr>
          <p:cNvGrpSpPr>
            <a:grpSpLocks/>
          </p:cNvGrpSpPr>
          <p:nvPr/>
        </p:nvGrpSpPr>
        <p:grpSpPr bwMode="auto">
          <a:xfrm>
            <a:off x="3979926" y="3916045"/>
            <a:ext cx="3763963" cy="1857375"/>
            <a:chOff x="6269" y="3975"/>
            <a:chExt cx="5928" cy="2926"/>
          </a:xfrm>
        </p:grpSpPr>
        <p:sp>
          <p:nvSpPr>
            <p:cNvPr id="17" name="Rectangle 4">
              <a:extLst>
                <a:ext uri="{FF2B5EF4-FFF2-40B4-BE49-F238E27FC236}">
                  <a16:creationId xmlns:a16="http://schemas.microsoft.com/office/drawing/2014/main" id="{56F635CF-0237-7590-30BA-EC0DC432D5BC}"/>
                </a:ext>
              </a:extLst>
            </p:cNvPr>
            <p:cNvSpPr>
              <a:spLocks noChangeArrowheads="1"/>
            </p:cNvSpPr>
            <p:nvPr/>
          </p:nvSpPr>
          <p:spPr bwMode="auto">
            <a:xfrm>
              <a:off x="6269" y="3975"/>
              <a:ext cx="5928" cy="2926"/>
            </a:xfrm>
            <a:prstGeom prst="rect">
              <a:avLst/>
            </a:prstGeom>
            <a:solidFill>
              <a:srgbClr val="EE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3075" name="Picture 3">
              <a:extLst>
                <a:ext uri="{FF2B5EF4-FFF2-40B4-BE49-F238E27FC236}">
                  <a16:creationId xmlns:a16="http://schemas.microsoft.com/office/drawing/2014/main" id="{E8E1E42A-BBFF-014B-4F86-533FCBE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6" y="6378"/>
              <a:ext cx="1161" cy="387"/>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2">
              <a:extLst>
                <a:ext uri="{FF2B5EF4-FFF2-40B4-BE49-F238E27FC236}">
                  <a16:creationId xmlns:a16="http://schemas.microsoft.com/office/drawing/2014/main" id="{F50F3EBE-4B99-9674-ADA6-A0B58F15664E}"/>
                </a:ext>
              </a:extLst>
            </p:cNvPr>
            <p:cNvSpPr txBox="1">
              <a:spLocks noChangeArrowheads="1"/>
            </p:cNvSpPr>
            <p:nvPr/>
          </p:nvSpPr>
          <p:spPr bwMode="auto">
            <a:xfrm>
              <a:off x="6269" y="3975"/>
              <a:ext cx="5928" cy="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rPr>
                <a:t>“[YouChat is an] AI search assistant that you can talk to right in your search results. It stays up-to-date with the news and cites its sources so that you can feel conﬁdent in its answers.”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Arial" panose="020B0604020202020204" pitchFamily="34" charset="0"/>
                  <a:ea typeface="Microsoft Sans Serif" panose="020B0604020202020204" pitchFamily="34" charset="0"/>
                  <a:cs typeface="Arial" panose="020B0604020202020204" pitchFamily="34" charset="0"/>
                </a:rPr>
                <a:t>12/23/2022</a:t>
              </a:r>
              <a:endParaRPr kumimoji="0" lang="en-US" altLang="en-US" sz="8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3621"/>
                  </a:solidFill>
                  <a:effectLst/>
                  <a:latin typeface="Arial" panose="020B0604020202020204" pitchFamily="34" charset="0"/>
                  <a:ea typeface="Microsoft Sans Serif" panose="020B0604020202020204" pitchFamily="34" charset="0"/>
                  <a:hlinkClick r:id="rId7"/>
                </a:rPr>
                <a:t>Link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20" name="Rectangle 13">
            <a:extLst>
              <a:ext uri="{FF2B5EF4-FFF2-40B4-BE49-F238E27FC236}">
                <a16:creationId xmlns:a16="http://schemas.microsoft.com/office/drawing/2014/main" id="{743F7047-CE60-790C-2C2F-B43E9E652152}"/>
              </a:ext>
            </a:extLst>
          </p:cNvPr>
          <p:cNvSpPr>
            <a:spLocks noChangeArrowheads="1"/>
          </p:cNvSpPr>
          <p:nvPr/>
        </p:nvSpPr>
        <p:spPr bwMode="auto">
          <a:xfrm>
            <a:off x="-1524" y="9347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317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a:ln>
                  <a:noFill/>
                </a:ln>
                <a:solidFill>
                  <a:srgbClr val="1B3138"/>
                </a:solidFill>
                <a:effectLst/>
                <a:latin typeface="Arial" panose="020B0604020202020204" pitchFamily="34" charset="0"/>
                <a:ea typeface="Lucida Sans Unicode" panose="020B0602030504020204" pitchFamily="34" charset="0"/>
              </a:rPr>
              <a:t>LLMs are more than hype</a:t>
            </a:r>
            <a:endParaRPr kumimoji="0" lang="en-US" altLang="en-US" sz="40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They are revolutionizing every industry</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7">
            <a:extLst>
              <a:ext uri="{FF2B5EF4-FFF2-40B4-BE49-F238E27FC236}">
                <a16:creationId xmlns:a16="http://schemas.microsoft.com/office/drawing/2014/main" id="{0AFE790C-3035-E16B-5387-2C7A77278815}"/>
              </a:ext>
            </a:extLst>
          </p:cNvPr>
          <p:cNvSpPr>
            <a:spLocks noChangeArrowheads="1"/>
          </p:cNvSpPr>
          <p:nvPr/>
        </p:nvSpPr>
        <p:spPr bwMode="auto">
          <a:xfrm>
            <a:off x="-1524" y="1396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4237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Hallucinations- Mitigations</a:t>
            </a:r>
          </a:p>
        </p:txBody>
      </p:sp>
      <p:pic>
        <p:nvPicPr>
          <p:cNvPr id="3" name="Picture 2" descr="A collage of a cartoon character&#10;&#10;Description automatically generated">
            <a:extLst>
              <a:ext uri="{FF2B5EF4-FFF2-40B4-BE49-F238E27FC236}">
                <a16:creationId xmlns:a16="http://schemas.microsoft.com/office/drawing/2014/main" id="{17207135-90F9-CCE2-4C85-179448899520}"/>
              </a:ext>
            </a:extLst>
          </p:cNvPr>
          <p:cNvPicPr>
            <a:picLocks noChangeAspect="1"/>
          </p:cNvPicPr>
          <p:nvPr/>
        </p:nvPicPr>
        <p:blipFill>
          <a:blip r:embed="rId2"/>
          <a:stretch>
            <a:fillRect/>
          </a:stretch>
        </p:blipFill>
        <p:spPr>
          <a:xfrm>
            <a:off x="704343" y="1675227"/>
            <a:ext cx="10783314" cy="4394199"/>
          </a:xfrm>
          <a:prstGeom prst="rect">
            <a:avLst/>
          </a:prstGeom>
        </p:spPr>
      </p:pic>
    </p:spTree>
    <p:extLst>
      <p:ext uri="{BB962C8B-B14F-4D97-AF65-F5344CB8AC3E}">
        <p14:creationId xmlns:p14="http://schemas.microsoft.com/office/powerpoint/2010/main" val="405806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Hallucinations- Evaluation</a:t>
            </a:r>
          </a:p>
        </p:txBody>
      </p:sp>
      <p:pic>
        <p:nvPicPr>
          <p:cNvPr id="4" name="Picture 3" descr="A white and black text on a white background&#10;&#10;Description automatically generated">
            <a:extLst>
              <a:ext uri="{FF2B5EF4-FFF2-40B4-BE49-F238E27FC236}">
                <a16:creationId xmlns:a16="http://schemas.microsoft.com/office/drawing/2014/main" id="{7F14B51E-6832-41CE-1EC0-65B1475A666B}"/>
              </a:ext>
            </a:extLst>
          </p:cNvPr>
          <p:cNvPicPr>
            <a:picLocks noChangeAspect="1"/>
          </p:cNvPicPr>
          <p:nvPr/>
        </p:nvPicPr>
        <p:blipFill>
          <a:blip r:embed="rId2"/>
          <a:stretch>
            <a:fillRect/>
          </a:stretch>
        </p:blipFill>
        <p:spPr>
          <a:xfrm>
            <a:off x="1542425" y="1675227"/>
            <a:ext cx="9107149" cy="4394199"/>
          </a:xfrm>
          <a:prstGeom prst="rect">
            <a:avLst/>
          </a:prstGeom>
        </p:spPr>
      </p:pic>
    </p:spTree>
    <p:extLst>
      <p:ext uri="{BB962C8B-B14F-4D97-AF65-F5344CB8AC3E}">
        <p14:creationId xmlns:p14="http://schemas.microsoft.com/office/powerpoint/2010/main" val="1631112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Risks &amp; Limitation (General)- Mitigations</a:t>
            </a:r>
          </a:p>
        </p:txBody>
      </p:sp>
      <p:pic>
        <p:nvPicPr>
          <p:cNvPr id="2" name="Picture 1" descr="A diagram of a flowchart">
            <a:extLst>
              <a:ext uri="{FF2B5EF4-FFF2-40B4-BE49-F238E27FC236}">
                <a16:creationId xmlns:a16="http://schemas.microsoft.com/office/drawing/2014/main" id="{A2470570-92CE-4802-E137-BBD4029E6D10}"/>
              </a:ext>
            </a:extLst>
          </p:cNvPr>
          <p:cNvPicPr>
            <a:picLocks noChangeAspect="1"/>
          </p:cNvPicPr>
          <p:nvPr/>
        </p:nvPicPr>
        <p:blipFill rotWithShape="1">
          <a:blip r:embed="rId2"/>
          <a:srcRect t="14894"/>
          <a:stretch/>
        </p:blipFill>
        <p:spPr>
          <a:xfrm>
            <a:off x="820629" y="1615440"/>
            <a:ext cx="9837211" cy="4741333"/>
          </a:xfrm>
          <a:prstGeom prst="rect">
            <a:avLst/>
          </a:prstGeom>
        </p:spPr>
      </p:pic>
      <p:sp>
        <p:nvSpPr>
          <p:cNvPr id="4" name="TextBox 3">
            <a:extLst>
              <a:ext uri="{FF2B5EF4-FFF2-40B4-BE49-F238E27FC236}">
                <a16:creationId xmlns:a16="http://schemas.microsoft.com/office/drawing/2014/main" id="{B9B7CB2C-E289-F686-E375-7327DE809AED}"/>
              </a:ext>
            </a:extLst>
          </p:cNvPr>
          <p:cNvSpPr txBox="1"/>
          <p:nvPr/>
        </p:nvSpPr>
        <p:spPr>
          <a:xfrm>
            <a:off x="6111194" y="4542972"/>
            <a:ext cx="1627280" cy="369332"/>
          </a:xfrm>
          <a:prstGeom prst="rect">
            <a:avLst/>
          </a:prstGeom>
          <a:solidFill>
            <a:srgbClr val="00B0F0"/>
          </a:solidFill>
        </p:spPr>
        <p:txBody>
          <a:bodyPr wrap="square" rtlCol="0">
            <a:spAutoFit/>
          </a:bodyPr>
          <a:lstStyle/>
          <a:p>
            <a:r>
              <a:rPr lang="en-IN" dirty="0">
                <a:solidFill>
                  <a:schemeClr val="bg1"/>
                </a:solidFill>
              </a:rPr>
              <a:t>RLHF</a:t>
            </a:r>
          </a:p>
        </p:txBody>
      </p:sp>
      <p:sp>
        <p:nvSpPr>
          <p:cNvPr id="7" name="TextBox 6">
            <a:extLst>
              <a:ext uri="{FF2B5EF4-FFF2-40B4-BE49-F238E27FC236}">
                <a16:creationId xmlns:a16="http://schemas.microsoft.com/office/drawing/2014/main" id="{FEDC0011-1F70-D018-BC2B-B20FD41B39CB}"/>
              </a:ext>
            </a:extLst>
          </p:cNvPr>
          <p:cNvSpPr txBox="1"/>
          <p:nvPr/>
        </p:nvSpPr>
        <p:spPr>
          <a:xfrm>
            <a:off x="6116320" y="3090240"/>
            <a:ext cx="4023360" cy="738664"/>
          </a:xfrm>
          <a:prstGeom prst="rect">
            <a:avLst/>
          </a:prstGeom>
          <a:solidFill>
            <a:schemeClr val="accent4">
              <a:lumMod val="60000"/>
              <a:lumOff val="40000"/>
            </a:schemeClr>
          </a:solidFill>
        </p:spPr>
        <p:txBody>
          <a:bodyPr wrap="square">
            <a:spAutoFit/>
          </a:bodyPr>
          <a:lstStyle/>
          <a:p>
            <a:r>
              <a:rPr lang="en-US" sz="1400" b="1" i="1" dirty="0">
                <a:solidFill>
                  <a:srgbClr val="1C1917"/>
                </a:solidFill>
                <a:effectLst/>
                <a:latin typeface="-apple-system"/>
              </a:rPr>
              <a:t>The guardrails are designed to promote </a:t>
            </a:r>
          </a:p>
          <a:p>
            <a:r>
              <a:rPr lang="en-US" sz="1400" b="1" i="1" dirty="0">
                <a:solidFill>
                  <a:srgbClr val="1C1917"/>
                </a:solidFill>
                <a:effectLst/>
                <a:latin typeface="-apple-system"/>
              </a:rPr>
              <a:t>transparency, avoid deception, and mitigate </a:t>
            </a:r>
          </a:p>
          <a:p>
            <a:r>
              <a:rPr lang="en-US" sz="1400" b="1" i="1" dirty="0">
                <a:solidFill>
                  <a:srgbClr val="1C1917"/>
                </a:solidFill>
                <a:effectLst/>
                <a:latin typeface="-apple-system"/>
              </a:rPr>
              <a:t>risks from improper use of NLP/speech models</a:t>
            </a:r>
            <a:endParaRPr lang="en-IN" sz="1400" b="1" i="1" dirty="0"/>
          </a:p>
        </p:txBody>
      </p:sp>
    </p:spTree>
    <p:extLst>
      <p:ext uri="{BB962C8B-B14F-4D97-AF65-F5344CB8AC3E}">
        <p14:creationId xmlns:p14="http://schemas.microsoft.com/office/powerpoint/2010/main" val="1407424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Risks &amp; Limitation (General)- Mitigations</a:t>
            </a:r>
          </a:p>
        </p:txBody>
      </p:sp>
      <p:pic>
        <p:nvPicPr>
          <p:cNvPr id="6" name="Picture 5" descr="A screenshot of a diagram&#10;&#10;Description automatically generated">
            <a:extLst>
              <a:ext uri="{FF2B5EF4-FFF2-40B4-BE49-F238E27FC236}">
                <a16:creationId xmlns:a16="http://schemas.microsoft.com/office/drawing/2014/main" id="{92C702FD-7B8A-D897-6783-5ABEAF627C7E}"/>
              </a:ext>
            </a:extLst>
          </p:cNvPr>
          <p:cNvPicPr>
            <a:picLocks noChangeAspect="1"/>
          </p:cNvPicPr>
          <p:nvPr/>
        </p:nvPicPr>
        <p:blipFill>
          <a:blip r:embed="rId2"/>
          <a:stretch>
            <a:fillRect/>
          </a:stretch>
        </p:blipFill>
        <p:spPr>
          <a:xfrm>
            <a:off x="1446054" y="1675227"/>
            <a:ext cx="9299891" cy="4394199"/>
          </a:xfrm>
          <a:prstGeom prst="rect">
            <a:avLst/>
          </a:prstGeom>
        </p:spPr>
      </p:pic>
    </p:spTree>
    <p:extLst>
      <p:ext uri="{BB962C8B-B14F-4D97-AF65-F5344CB8AC3E}">
        <p14:creationId xmlns:p14="http://schemas.microsoft.com/office/powerpoint/2010/main" val="207530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Risks &amp; Limitation (General)- Mitigations</a:t>
            </a:r>
          </a:p>
        </p:txBody>
      </p:sp>
      <p:pic>
        <p:nvPicPr>
          <p:cNvPr id="17" name="Picture 16" descr="A diagram of a company's company&#10;&#10;Description automatically generated">
            <a:extLst>
              <a:ext uri="{FF2B5EF4-FFF2-40B4-BE49-F238E27FC236}">
                <a16:creationId xmlns:a16="http://schemas.microsoft.com/office/drawing/2014/main" id="{EAD11CD8-13DA-F785-6C73-158C2A59FB5B}"/>
              </a:ext>
            </a:extLst>
          </p:cNvPr>
          <p:cNvPicPr>
            <a:picLocks noChangeAspect="1"/>
          </p:cNvPicPr>
          <p:nvPr/>
        </p:nvPicPr>
        <p:blipFill>
          <a:blip r:embed="rId2"/>
          <a:stretch>
            <a:fillRect/>
          </a:stretch>
        </p:blipFill>
        <p:spPr>
          <a:xfrm>
            <a:off x="1829786" y="1675227"/>
            <a:ext cx="8532428" cy="4394199"/>
          </a:xfrm>
          <a:prstGeom prst="rect">
            <a:avLst/>
          </a:prstGeom>
        </p:spPr>
      </p:pic>
    </p:spTree>
    <p:extLst>
      <p:ext uri="{BB962C8B-B14F-4D97-AF65-F5344CB8AC3E}">
        <p14:creationId xmlns:p14="http://schemas.microsoft.com/office/powerpoint/2010/main" val="322941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Tools to mitigate limitations and risks related to LLMs</a:t>
            </a:r>
          </a:p>
        </p:txBody>
      </p:sp>
      <p:sp>
        <p:nvSpPr>
          <p:cNvPr id="3" name="TextBox 2">
            <a:extLst>
              <a:ext uri="{FF2B5EF4-FFF2-40B4-BE49-F238E27FC236}">
                <a16:creationId xmlns:a16="http://schemas.microsoft.com/office/drawing/2014/main" id="{700C0FAF-8362-FBE7-A9D1-0D58A3B8B880}"/>
              </a:ext>
            </a:extLst>
          </p:cNvPr>
          <p:cNvSpPr txBox="1"/>
          <p:nvPr/>
        </p:nvSpPr>
        <p:spPr>
          <a:xfrm>
            <a:off x="3708400" y="1396588"/>
            <a:ext cx="7406640" cy="461665"/>
          </a:xfrm>
          <a:prstGeom prst="rect">
            <a:avLst/>
          </a:prstGeom>
          <a:noFill/>
        </p:spPr>
        <p:txBody>
          <a:bodyPr wrap="square">
            <a:spAutoFit/>
          </a:bodyPr>
          <a:lstStyle/>
          <a:p>
            <a:r>
              <a:rPr lang="en-IN" sz="2400" b="1" dirty="0"/>
              <a:t>Examining </a:t>
            </a:r>
            <a:r>
              <a:rPr lang="en-IN" sz="2400" b="1" i="1" dirty="0">
                <a:solidFill>
                  <a:srgbClr val="FF0000"/>
                </a:solidFill>
              </a:rPr>
              <a:t>representation bias </a:t>
            </a:r>
            <a:r>
              <a:rPr lang="en-IN" sz="2400" b="1" dirty="0"/>
              <a:t>in dataset </a:t>
            </a:r>
          </a:p>
        </p:txBody>
      </p:sp>
      <p:sp>
        <p:nvSpPr>
          <p:cNvPr id="8" name="TextBox 7">
            <a:extLst>
              <a:ext uri="{FF2B5EF4-FFF2-40B4-BE49-F238E27FC236}">
                <a16:creationId xmlns:a16="http://schemas.microsoft.com/office/drawing/2014/main" id="{A53187A0-7EDE-7994-99A5-85B5160E4685}"/>
              </a:ext>
            </a:extLst>
          </p:cNvPr>
          <p:cNvSpPr txBox="1"/>
          <p:nvPr/>
        </p:nvSpPr>
        <p:spPr>
          <a:xfrm>
            <a:off x="355600" y="2063095"/>
            <a:ext cx="10261600" cy="923330"/>
          </a:xfrm>
          <a:prstGeom prst="rect">
            <a:avLst/>
          </a:prstGeom>
          <a:noFill/>
        </p:spPr>
        <p:txBody>
          <a:bodyPr wrap="square">
            <a:spAutoFit/>
          </a:bodyPr>
          <a:lstStyle/>
          <a:p>
            <a:pPr marL="285750" indent="-285750">
              <a:buFont typeface="Wingdings" panose="05000000000000000000" pitchFamily="2" charset="2"/>
              <a:buChar char="Ø"/>
            </a:pPr>
            <a:r>
              <a:rPr lang="en-US" b="0" i="0" u="none" strike="noStrike" dirty="0">
                <a:effectLst/>
                <a:latin typeface="-apple-system"/>
                <a:hlinkClick r:id="rId2"/>
              </a:rPr>
              <a:t>Disaggregators</a:t>
            </a:r>
            <a:r>
              <a:rPr lang="en-US" b="0" i="0" dirty="0">
                <a:effectLst/>
                <a:latin typeface="-apple-system"/>
              </a:rPr>
              <a:t> is a library developed by Hugging Face. As the name implies, it "dis-aggregates" data so that we can explore the data in more granular detail and evaluate data bias.</a:t>
            </a:r>
          </a:p>
          <a:p>
            <a:pPr marL="285750" indent="-285750">
              <a:buFont typeface="Wingdings" panose="05000000000000000000" pitchFamily="2" charset="2"/>
              <a:buChar char="Ø"/>
            </a:pPr>
            <a:r>
              <a:rPr lang="en-IN" b="0" i="0" dirty="0">
                <a:effectLst/>
                <a:latin typeface="-apple-system"/>
              </a:rPr>
              <a:t>There are multiple disaggregation modules available: age</a:t>
            </a:r>
            <a:r>
              <a:rPr lang="en-IN" dirty="0">
                <a:latin typeface="-apple-system"/>
              </a:rPr>
              <a:t>, </a:t>
            </a:r>
            <a:r>
              <a:rPr lang="en-IN" b="0" i="0" dirty="0">
                <a:effectLst/>
                <a:latin typeface="-apple-system"/>
              </a:rPr>
              <a:t>gender, religion, continent</a:t>
            </a:r>
            <a:r>
              <a:rPr lang="en-IN" dirty="0">
                <a:latin typeface="-apple-system"/>
              </a:rPr>
              <a:t>, </a:t>
            </a:r>
            <a:r>
              <a:rPr lang="en-IN" b="0" i="0" dirty="0">
                <a:effectLst/>
                <a:latin typeface="-apple-system"/>
              </a:rPr>
              <a:t>Pronoun</a:t>
            </a:r>
          </a:p>
        </p:txBody>
      </p:sp>
      <p:pic>
        <p:nvPicPr>
          <p:cNvPr id="10" name="Picture 9">
            <a:extLst>
              <a:ext uri="{FF2B5EF4-FFF2-40B4-BE49-F238E27FC236}">
                <a16:creationId xmlns:a16="http://schemas.microsoft.com/office/drawing/2014/main" id="{CC66B835-D4EB-B8B7-A9A8-F94C30C7F0CC}"/>
              </a:ext>
            </a:extLst>
          </p:cNvPr>
          <p:cNvPicPr>
            <a:picLocks noChangeAspect="1"/>
          </p:cNvPicPr>
          <p:nvPr/>
        </p:nvPicPr>
        <p:blipFill>
          <a:blip r:embed="rId3"/>
          <a:stretch>
            <a:fillRect/>
          </a:stretch>
        </p:blipFill>
        <p:spPr>
          <a:xfrm>
            <a:off x="203748" y="3183349"/>
            <a:ext cx="4784812" cy="1376453"/>
          </a:xfrm>
          <a:prstGeom prst="rect">
            <a:avLst/>
          </a:prstGeom>
        </p:spPr>
      </p:pic>
      <p:pic>
        <p:nvPicPr>
          <p:cNvPr id="12" name="Picture 11">
            <a:extLst>
              <a:ext uri="{FF2B5EF4-FFF2-40B4-BE49-F238E27FC236}">
                <a16:creationId xmlns:a16="http://schemas.microsoft.com/office/drawing/2014/main" id="{E18272CC-859D-32D6-BED9-64C79332BE79}"/>
              </a:ext>
            </a:extLst>
          </p:cNvPr>
          <p:cNvPicPr>
            <a:picLocks noChangeAspect="1"/>
          </p:cNvPicPr>
          <p:nvPr/>
        </p:nvPicPr>
        <p:blipFill>
          <a:blip r:embed="rId4"/>
          <a:stretch>
            <a:fillRect/>
          </a:stretch>
        </p:blipFill>
        <p:spPr>
          <a:xfrm>
            <a:off x="5354868" y="3090238"/>
            <a:ext cx="3372023" cy="1141957"/>
          </a:xfrm>
          <a:prstGeom prst="rect">
            <a:avLst/>
          </a:prstGeom>
        </p:spPr>
      </p:pic>
      <p:pic>
        <p:nvPicPr>
          <p:cNvPr id="14" name="Picture 13">
            <a:extLst>
              <a:ext uri="{FF2B5EF4-FFF2-40B4-BE49-F238E27FC236}">
                <a16:creationId xmlns:a16="http://schemas.microsoft.com/office/drawing/2014/main" id="{5DE807D4-EF02-A43F-AFBD-3FD906088089}"/>
              </a:ext>
            </a:extLst>
          </p:cNvPr>
          <p:cNvPicPr>
            <a:picLocks noChangeAspect="1"/>
          </p:cNvPicPr>
          <p:nvPr/>
        </p:nvPicPr>
        <p:blipFill>
          <a:blip r:embed="rId5"/>
          <a:stretch>
            <a:fillRect/>
          </a:stretch>
        </p:blipFill>
        <p:spPr>
          <a:xfrm>
            <a:off x="2962135" y="4747181"/>
            <a:ext cx="5454930" cy="1663786"/>
          </a:xfrm>
          <a:prstGeom prst="rect">
            <a:avLst/>
          </a:prstGeom>
        </p:spPr>
      </p:pic>
      <p:sp>
        <p:nvSpPr>
          <p:cNvPr id="15" name="Oval 14">
            <a:extLst>
              <a:ext uri="{FF2B5EF4-FFF2-40B4-BE49-F238E27FC236}">
                <a16:creationId xmlns:a16="http://schemas.microsoft.com/office/drawing/2014/main" id="{FEB496FF-F71C-0D83-BE1A-70CE018D9A98}"/>
              </a:ext>
            </a:extLst>
          </p:cNvPr>
          <p:cNvSpPr/>
          <p:nvPr/>
        </p:nvSpPr>
        <p:spPr>
          <a:xfrm>
            <a:off x="1493520" y="2986425"/>
            <a:ext cx="325120" cy="2850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ACE6FF80-DB76-E701-E1F3-97DE6A81B77E}"/>
              </a:ext>
            </a:extLst>
          </p:cNvPr>
          <p:cNvSpPr/>
          <p:nvPr/>
        </p:nvSpPr>
        <p:spPr>
          <a:xfrm>
            <a:off x="6528074" y="2959488"/>
            <a:ext cx="325120" cy="2850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8" name="Oval 17">
            <a:extLst>
              <a:ext uri="{FF2B5EF4-FFF2-40B4-BE49-F238E27FC236}">
                <a16:creationId xmlns:a16="http://schemas.microsoft.com/office/drawing/2014/main" id="{4FDE4234-B55F-B7ED-E557-85E89760D02F}"/>
              </a:ext>
            </a:extLst>
          </p:cNvPr>
          <p:cNvSpPr/>
          <p:nvPr/>
        </p:nvSpPr>
        <p:spPr>
          <a:xfrm>
            <a:off x="5009154" y="4559802"/>
            <a:ext cx="325120" cy="2850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20" name="TextBox 19">
            <a:extLst>
              <a:ext uri="{FF2B5EF4-FFF2-40B4-BE49-F238E27FC236}">
                <a16:creationId xmlns:a16="http://schemas.microsoft.com/office/drawing/2014/main" id="{9282C023-654A-E3EF-F553-1E9E3F70B031}"/>
              </a:ext>
            </a:extLst>
          </p:cNvPr>
          <p:cNvSpPr txBox="1"/>
          <p:nvPr/>
        </p:nvSpPr>
        <p:spPr>
          <a:xfrm>
            <a:off x="9229865" y="5461412"/>
            <a:ext cx="2783840" cy="923330"/>
          </a:xfrm>
          <a:prstGeom prst="rect">
            <a:avLst/>
          </a:prstGeom>
          <a:solidFill>
            <a:schemeClr val="accent2">
              <a:lumMod val="20000"/>
              <a:lumOff val="80000"/>
            </a:schemeClr>
          </a:solidFill>
        </p:spPr>
        <p:txBody>
          <a:bodyPr wrap="square">
            <a:spAutoFit/>
          </a:bodyPr>
          <a:lstStyle/>
          <a:p>
            <a:r>
              <a:rPr lang="en-US" dirty="0"/>
              <a:t>Refer: </a:t>
            </a:r>
            <a:r>
              <a:rPr lang="en-US" b="1" i="1" dirty="0"/>
              <a:t>LLM 05 - LLMs and Society </a:t>
            </a:r>
            <a:r>
              <a:rPr lang="en-US" dirty="0"/>
              <a:t>Notebook on databricks</a:t>
            </a:r>
            <a:endParaRPr lang="en-IN" dirty="0"/>
          </a:p>
        </p:txBody>
      </p:sp>
    </p:spTree>
    <p:extLst>
      <p:ext uri="{BB962C8B-B14F-4D97-AF65-F5344CB8AC3E}">
        <p14:creationId xmlns:p14="http://schemas.microsoft.com/office/powerpoint/2010/main" val="856423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Tools to mitigate limitations and risks related to LLMs</a:t>
            </a:r>
          </a:p>
        </p:txBody>
      </p:sp>
      <p:sp>
        <p:nvSpPr>
          <p:cNvPr id="3" name="TextBox 2">
            <a:extLst>
              <a:ext uri="{FF2B5EF4-FFF2-40B4-BE49-F238E27FC236}">
                <a16:creationId xmlns:a16="http://schemas.microsoft.com/office/drawing/2014/main" id="{700C0FAF-8362-FBE7-A9D1-0D58A3B8B880}"/>
              </a:ext>
            </a:extLst>
          </p:cNvPr>
          <p:cNvSpPr txBox="1"/>
          <p:nvPr/>
        </p:nvSpPr>
        <p:spPr>
          <a:xfrm>
            <a:off x="2448559" y="1479213"/>
            <a:ext cx="8059057" cy="461665"/>
          </a:xfrm>
          <a:prstGeom prst="rect">
            <a:avLst/>
          </a:prstGeom>
          <a:noFill/>
        </p:spPr>
        <p:txBody>
          <a:bodyPr wrap="square">
            <a:spAutoFit/>
          </a:bodyPr>
          <a:lstStyle/>
          <a:p>
            <a:r>
              <a:rPr lang="en-IN" sz="2400" b="1" dirty="0"/>
              <a:t>Examining </a:t>
            </a:r>
            <a:r>
              <a:rPr lang="en-IN" sz="2400" b="1" i="1" dirty="0">
                <a:solidFill>
                  <a:srgbClr val="FF0000"/>
                </a:solidFill>
              </a:rPr>
              <a:t>toxicity</a:t>
            </a:r>
            <a:r>
              <a:rPr lang="en-IN" sz="2400" b="1" dirty="0"/>
              <a:t> in dataset (pre-trained BERT base example) </a:t>
            </a:r>
          </a:p>
        </p:txBody>
      </p:sp>
      <p:pic>
        <p:nvPicPr>
          <p:cNvPr id="6" name="Picture 5">
            <a:extLst>
              <a:ext uri="{FF2B5EF4-FFF2-40B4-BE49-F238E27FC236}">
                <a16:creationId xmlns:a16="http://schemas.microsoft.com/office/drawing/2014/main" id="{444B96EC-244E-6E1E-81B4-B909D5B33E3C}"/>
              </a:ext>
            </a:extLst>
          </p:cNvPr>
          <p:cNvPicPr>
            <a:picLocks noChangeAspect="1"/>
          </p:cNvPicPr>
          <p:nvPr/>
        </p:nvPicPr>
        <p:blipFill>
          <a:blip r:embed="rId2"/>
          <a:stretch>
            <a:fillRect/>
          </a:stretch>
        </p:blipFill>
        <p:spPr>
          <a:xfrm>
            <a:off x="556532" y="2322163"/>
            <a:ext cx="5302523" cy="1238314"/>
          </a:xfrm>
          <a:prstGeom prst="rect">
            <a:avLst/>
          </a:prstGeom>
        </p:spPr>
      </p:pic>
      <p:pic>
        <p:nvPicPr>
          <p:cNvPr id="8" name="Picture 7">
            <a:extLst>
              <a:ext uri="{FF2B5EF4-FFF2-40B4-BE49-F238E27FC236}">
                <a16:creationId xmlns:a16="http://schemas.microsoft.com/office/drawing/2014/main" id="{2AB1992C-4D23-4D3C-02DA-F8C36A6201EB}"/>
              </a:ext>
            </a:extLst>
          </p:cNvPr>
          <p:cNvPicPr>
            <a:picLocks noChangeAspect="1"/>
          </p:cNvPicPr>
          <p:nvPr/>
        </p:nvPicPr>
        <p:blipFill>
          <a:blip r:embed="rId3"/>
          <a:stretch>
            <a:fillRect/>
          </a:stretch>
        </p:blipFill>
        <p:spPr>
          <a:xfrm>
            <a:off x="556532" y="3861383"/>
            <a:ext cx="7779150" cy="2000353"/>
          </a:xfrm>
          <a:prstGeom prst="rect">
            <a:avLst/>
          </a:prstGeom>
        </p:spPr>
      </p:pic>
    </p:spTree>
    <p:extLst>
      <p:ext uri="{BB962C8B-B14F-4D97-AF65-F5344CB8AC3E}">
        <p14:creationId xmlns:p14="http://schemas.microsoft.com/office/powerpoint/2010/main" val="226832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Tools to mitigate limitations and risks related to LLMs</a:t>
            </a:r>
          </a:p>
        </p:txBody>
      </p:sp>
      <p:sp>
        <p:nvSpPr>
          <p:cNvPr id="3" name="TextBox 2">
            <a:extLst>
              <a:ext uri="{FF2B5EF4-FFF2-40B4-BE49-F238E27FC236}">
                <a16:creationId xmlns:a16="http://schemas.microsoft.com/office/drawing/2014/main" id="{700C0FAF-8362-FBE7-A9D1-0D58A3B8B880}"/>
              </a:ext>
            </a:extLst>
          </p:cNvPr>
          <p:cNvSpPr txBox="1"/>
          <p:nvPr/>
        </p:nvSpPr>
        <p:spPr>
          <a:xfrm>
            <a:off x="3708400" y="1388303"/>
            <a:ext cx="7406640" cy="461665"/>
          </a:xfrm>
          <a:prstGeom prst="rect">
            <a:avLst/>
          </a:prstGeom>
          <a:noFill/>
        </p:spPr>
        <p:txBody>
          <a:bodyPr wrap="square">
            <a:spAutoFit/>
          </a:bodyPr>
          <a:lstStyle/>
          <a:p>
            <a:r>
              <a:rPr lang="en-IN" sz="2400" b="1" dirty="0"/>
              <a:t>Examining </a:t>
            </a:r>
            <a:r>
              <a:rPr lang="en-IN" sz="2400" b="1" i="1" dirty="0">
                <a:solidFill>
                  <a:srgbClr val="FF0000"/>
                </a:solidFill>
              </a:rPr>
              <a:t>toxicity </a:t>
            </a:r>
            <a:r>
              <a:rPr lang="en-IN" sz="2400" b="1" dirty="0"/>
              <a:t>in dataset (tools) </a:t>
            </a:r>
          </a:p>
        </p:txBody>
      </p:sp>
      <p:sp>
        <p:nvSpPr>
          <p:cNvPr id="2" name="Rectangle 2">
            <a:extLst>
              <a:ext uri="{FF2B5EF4-FFF2-40B4-BE49-F238E27FC236}">
                <a16:creationId xmlns:a16="http://schemas.microsoft.com/office/drawing/2014/main" id="{D8306C15-029C-239F-6EFF-0A6921840281}"/>
              </a:ext>
            </a:extLst>
          </p:cNvPr>
          <p:cNvSpPr>
            <a:spLocks noChangeArrowheads="1"/>
          </p:cNvSpPr>
          <p:nvPr/>
        </p:nvSpPr>
        <p:spPr bwMode="auto">
          <a:xfrm>
            <a:off x="187960" y="1849968"/>
            <a:ext cx="10471021"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100000"/>
              </a:lnSpc>
              <a:spcBef>
                <a:spcPct val="0"/>
              </a:spcBef>
              <a:spcAft>
                <a:spcPct val="0"/>
              </a:spcAft>
              <a:buClrTx/>
              <a:buSzTx/>
              <a:tabLst/>
            </a:pPr>
            <a:r>
              <a:rPr lang="en-US" altLang="en-US" sz="1600" dirty="0">
                <a:latin typeface="-apple-system"/>
              </a:rPr>
              <a:t>Now that we have inspected data and model bias above, let's evaluate the toxicity of language model outputs. </a:t>
            </a:r>
          </a:p>
          <a:p>
            <a:pPr marR="0" lvl="0" eaLnBrk="1" fontAlgn="base" hangingPunct="1">
              <a:lnSpc>
                <a:spcPct val="100000"/>
              </a:lnSpc>
              <a:spcBef>
                <a:spcPct val="0"/>
              </a:spcBef>
              <a:spcAft>
                <a:spcPct val="0"/>
              </a:spcAft>
              <a:buClrTx/>
              <a:buSzTx/>
              <a:tabLst/>
            </a:pPr>
            <a:r>
              <a:rPr lang="en-US" altLang="en-US" sz="1600" dirty="0">
                <a:latin typeface="-apple-system"/>
              </a:rPr>
              <a:t>To do this, we leverage another </a:t>
            </a:r>
            <a:r>
              <a:rPr lang="en-US" altLang="en-US" sz="1600" dirty="0">
                <a:solidFill>
                  <a:schemeClr val="accent1"/>
                </a:solidFill>
                <a:latin typeface="-apple-system"/>
                <a:hlinkClick r:id="rId2">
                  <a:extLst>
                    <a:ext uri="{A12FA001-AC4F-418D-AE19-62706E023703}">
                      <ahyp:hlinkClr xmlns:ahyp="http://schemas.microsoft.com/office/drawing/2018/hyperlinkcolor" val="tx"/>
                    </a:ext>
                  </a:extLst>
                </a:hlinkClick>
              </a:rPr>
              <a:t>Hugging Face library called evaluate</a:t>
            </a:r>
            <a:r>
              <a:rPr lang="en-US" altLang="en-US" sz="1600" dirty="0">
                <a:solidFill>
                  <a:schemeClr val="accent1"/>
                </a:solidFill>
                <a:latin typeface="-apple-system"/>
              </a:rPr>
              <a:t>.</a:t>
            </a:r>
          </a:p>
          <a:p>
            <a:pPr marR="0" lvl="0" eaLnBrk="1" fontAlgn="base" hangingPunct="1">
              <a:lnSpc>
                <a:spcPct val="100000"/>
              </a:lnSpc>
              <a:spcBef>
                <a:spcPct val="0"/>
              </a:spcBef>
              <a:spcAft>
                <a:spcPct val="0"/>
              </a:spcAft>
              <a:buClrTx/>
              <a:buSzTx/>
              <a:tabLst/>
            </a:pPr>
            <a:endParaRPr lang="en-US" altLang="en-US" sz="1600" dirty="0">
              <a:solidFill>
                <a:schemeClr val="accent1"/>
              </a:solidFill>
              <a:latin typeface="-apple-system"/>
            </a:endParaRPr>
          </a:p>
          <a:p>
            <a:pPr marL="285750" marR="0" lvl="0" indent="-285750" eaLnBrk="1" fontAlgn="base" hangingPunct="1">
              <a:lnSpc>
                <a:spcPct val="100000"/>
              </a:lnSpc>
              <a:spcBef>
                <a:spcPct val="0"/>
              </a:spcBef>
              <a:spcAft>
                <a:spcPct val="0"/>
              </a:spcAft>
              <a:buClrTx/>
              <a:buSzTx/>
              <a:buFont typeface="Wingdings" panose="05000000000000000000" pitchFamily="2" charset="2"/>
              <a:buChar char="Ø"/>
              <a:tabLst/>
            </a:pPr>
            <a:r>
              <a:rPr lang="en-US" altLang="en-US" sz="1600" dirty="0">
                <a:latin typeface="-apple-system"/>
              </a:rPr>
              <a:t>The </a:t>
            </a:r>
            <a:r>
              <a:rPr lang="en-US" altLang="en-US" sz="1600" i="1" dirty="0">
                <a:latin typeface="-apple-system"/>
              </a:rPr>
              <a:t>evaluate library </a:t>
            </a:r>
            <a:r>
              <a:rPr lang="en-US" altLang="en-US" sz="1600" dirty="0">
                <a:latin typeface="-apple-system"/>
              </a:rPr>
              <a:t>can measure language models from different angles:</a:t>
            </a:r>
          </a:p>
          <a:p>
            <a:pPr marR="0" lvl="0" eaLnBrk="1" fontAlgn="base" hangingPunct="1">
              <a:lnSpc>
                <a:spcPct val="100000"/>
              </a:lnSpc>
              <a:spcBef>
                <a:spcPct val="0"/>
              </a:spcBef>
              <a:spcAft>
                <a:spcPct val="0"/>
              </a:spcAft>
              <a:buClrTx/>
              <a:buSzTx/>
              <a:tabLst/>
            </a:pPr>
            <a:r>
              <a:rPr lang="en-US" altLang="en-US" sz="1600" dirty="0">
                <a:latin typeface="-apple-system"/>
              </a:rPr>
              <a:t>Toxicity: how problematic the completion is, such as hate speech</a:t>
            </a:r>
          </a:p>
          <a:p>
            <a:pPr marL="0" marR="0" lvl="1" eaLnBrk="1" fontAlgn="base" hangingPunct="1">
              <a:lnSpc>
                <a:spcPct val="100000"/>
              </a:lnSpc>
              <a:spcBef>
                <a:spcPct val="0"/>
              </a:spcBef>
              <a:spcAft>
                <a:spcPct val="0"/>
              </a:spcAft>
              <a:buClrTx/>
              <a:buSzTx/>
              <a:tabLst/>
            </a:pPr>
            <a:r>
              <a:rPr lang="en-US" altLang="en-US" sz="1600" dirty="0">
                <a:latin typeface="-apple-system"/>
              </a:rPr>
              <a:t>It uses </a:t>
            </a:r>
            <a:r>
              <a:rPr lang="en-US" altLang="en-US" sz="1600" dirty="0">
                <a:solidFill>
                  <a:schemeClr val="accent1"/>
                </a:solidFill>
                <a:latin typeface="-apple-system"/>
                <a:hlinkClick r:id="rId3">
                  <a:extLst>
                    <a:ext uri="{A12FA001-AC4F-418D-AE19-62706E023703}">
                      <ahyp:hlinkClr xmlns:ahyp="http://schemas.microsoft.com/office/drawing/2018/hyperlinkcolor" val="tx"/>
                    </a:ext>
                  </a:extLst>
                </a:hlinkClick>
              </a:rPr>
              <a:t>Facebook's roberta-hate-speech-dynabench-r4-target model</a:t>
            </a:r>
            <a:r>
              <a:rPr lang="en-US" altLang="en-US" sz="1600" dirty="0">
                <a:solidFill>
                  <a:schemeClr val="accent1"/>
                </a:solidFill>
                <a:latin typeface="-apple-system"/>
              </a:rPr>
              <a:t> </a:t>
            </a:r>
            <a:r>
              <a:rPr lang="en-US" altLang="en-US" sz="1600" dirty="0">
                <a:latin typeface="-apple-system"/>
              </a:rPr>
              <a:t>behind the scene to compute toxicity.</a:t>
            </a:r>
          </a:p>
          <a:p>
            <a:pPr marL="0" marR="0" lvl="1" eaLnBrk="1" fontAlgn="base" hangingPunct="1">
              <a:lnSpc>
                <a:spcPct val="100000"/>
              </a:lnSpc>
              <a:spcBef>
                <a:spcPct val="0"/>
              </a:spcBef>
              <a:spcAft>
                <a:spcPct val="0"/>
              </a:spcAft>
              <a:buClrTx/>
              <a:buSzTx/>
              <a:tabLst/>
            </a:pPr>
            <a:endParaRPr lang="en-US" altLang="en-US" sz="1600" dirty="0">
              <a:latin typeface="-apple-system"/>
            </a:endParaRPr>
          </a:p>
          <a:p>
            <a:pPr marL="285750" marR="0" lvl="0" indent="-285750" eaLnBrk="1" fontAlgn="base" hangingPunct="1">
              <a:lnSpc>
                <a:spcPct val="100000"/>
              </a:lnSpc>
              <a:spcBef>
                <a:spcPct val="0"/>
              </a:spcBef>
              <a:spcAft>
                <a:spcPct val="0"/>
              </a:spcAft>
              <a:buClrTx/>
              <a:buSzTx/>
              <a:buFont typeface="Wingdings" panose="05000000000000000000" pitchFamily="2" charset="2"/>
              <a:buChar char="Ø"/>
              <a:tabLst/>
            </a:pPr>
            <a:r>
              <a:rPr lang="en-US" altLang="en-US" sz="1600" dirty="0">
                <a:solidFill>
                  <a:schemeClr val="accent1"/>
                </a:solidFill>
                <a:latin typeface="-apple-system"/>
                <a:hlinkClick r:id="rId4">
                  <a:extLst>
                    <a:ext uri="{A12FA001-AC4F-418D-AE19-62706E023703}">
                      <ahyp:hlinkClr xmlns:ahyp="http://schemas.microsoft.com/office/drawing/2018/hyperlinkcolor" val="tx"/>
                    </a:ext>
                  </a:extLst>
                </a:hlinkClick>
              </a:rPr>
              <a:t>HONEST</a:t>
            </a:r>
            <a:r>
              <a:rPr lang="en-US" altLang="en-US" sz="1600" dirty="0">
                <a:latin typeface="-apple-system"/>
              </a:rPr>
              <a:t>: Another Hugging Face tool to determine how hurtful the completion is</a:t>
            </a:r>
          </a:p>
          <a:p>
            <a:pPr marL="0" marR="0" lvl="1" eaLnBrk="1" fontAlgn="base" hangingPunct="1">
              <a:lnSpc>
                <a:spcPct val="100000"/>
              </a:lnSpc>
              <a:spcBef>
                <a:spcPct val="0"/>
              </a:spcBef>
              <a:spcAft>
                <a:spcPct val="0"/>
              </a:spcAft>
              <a:buClrTx/>
              <a:buSzTx/>
              <a:tabLst/>
            </a:pPr>
            <a:r>
              <a:rPr lang="en-US" altLang="en-US" sz="1600" dirty="0">
                <a:latin typeface="-apple-system"/>
              </a:rPr>
              <a:t>The model was </a:t>
            </a:r>
            <a:r>
              <a:rPr lang="en-US" altLang="en-US" sz="1600" dirty="0">
                <a:solidFill>
                  <a:schemeClr val="accent1"/>
                </a:solidFill>
                <a:latin typeface="-apple-system"/>
                <a:hlinkClick r:id="rId5">
                  <a:extLst>
                    <a:ext uri="{A12FA001-AC4F-418D-AE19-62706E023703}">
                      <ahyp:hlinkClr xmlns:ahyp="http://schemas.microsoft.com/office/drawing/2018/hyperlinkcolor" val="tx"/>
                    </a:ext>
                  </a:extLst>
                </a:hlinkClick>
              </a:rPr>
              <a:t>published in 2021</a:t>
            </a:r>
            <a:r>
              <a:rPr lang="en-US" altLang="en-US" sz="1600" dirty="0">
                <a:solidFill>
                  <a:schemeClr val="accent1"/>
                </a:solidFill>
                <a:latin typeface="-apple-system"/>
              </a:rPr>
              <a:t>. </a:t>
            </a:r>
          </a:p>
          <a:p>
            <a:pPr marL="0" marR="0" lvl="1" eaLnBrk="1" fontAlgn="base" hangingPunct="1">
              <a:lnSpc>
                <a:spcPct val="100000"/>
              </a:lnSpc>
              <a:spcBef>
                <a:spcPct val="0"/>
              </a:spcBef>
              <a:spcAft>
                <a:spcPct val="0"/>
              </a:spcAft>
              <a:buClrTx/>
              <a:buSzTx/>
              <a:tabLst/>
            </a:pPr>
            <a:r>
              <a:rPr lang="en-US" altLang="en-US" sz="1600" dirty="0">
                <a:latin typeface="-apple-system"/>
              </a:rPr>
              <a:t>It replaces certain words with [MASK]  and evaluates the hurtfulness based on  what the language models generates output.</a:t>
            </a:r>
          </a:p>
          <a:p>
            <a:pPr marL="0" marR="0" lvl="1" eaLnBrk="1" fontAlgn="base" hangingPunct="1">
              <a:lnSpc>
                <a:spcPct val="100000"/>
              </a:lnSpc>
              <a:spcBef>
                <a:spcPct val="0"/>
              </a:spcBef>
              <a:spcAft>
                <a:spcPct val="0"/>
              </a:spcAft>
              <a:buClrTx/>
              <a:buSzTx/>
              <a:tabLst/>
            </a:pPr>
            <a:endParaRPr lang="en-US" altLang="en-US" sz="1600" dirty="0">
              <a:latin typeface="-apple-system"/>
            </a:endParaRPr>
          </a:p>
          <a:p>
            <a:pPr marL="285750" marR="0" lvl="0" indent="-285750" eaLnBrk="1" fontAlgn="base" hangingPunct="1">
              <a:lnSpc>
                <a:spcPct val="100000"/>
              </a:lnSpc>
              <a:spcBef>
                <a:spcPct val="0"/>
              </a:spcBef>
              <a:spcAft>
                <a:spcPct val="0"/>
              </a:spcAft>
              <a:buClrTx/>
              <a:buSzTx/>
              <a:buFont typeface="Wingdings" panose="05000000000000000000" pitchFamily="2" charset="2"/>
              <a:buChar char="Ø"/>
              <a:tabLst/>
            </a:pPr>
            <a:r>
              <a:rPr lang="en-US" altLang="en-US" sz="1600" dirty="0">
                <a:latin typeface="-apple-system"/>
              </a:rPr>
              <a:t>Regard (by Anthropic): whether the completion regards a certain group higher than the others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028" name="Picture 4" descr="Caution Vector Art, Icons, and Graphics for Free Download">
            <a:extLst>
              <a:ext uri="{FF2B5EF4-FFF2-40B4-BE49-F238E27FC236}">
                <a16:creationId xmlns:a16="http://schemas.microsoft.com/office/drawing/2014/main" id="{8CD6134F-BD8E-B50F-7B01-B327F8CBEF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5469697"/>
            <a:ext cx="736551" cy="736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641BBB-3CFF-D9B5-443A-D71BF15A1A6D}"/>
              </a:ext>
            </a:extLst>
          </p:cNvPr>
          <p:cNvSpPr txBox="1"/>
          <p:nvPr/>
        </p:nvSpPr>
        <p:spPr>
          <a:xfrm>
            <a:off x="995630" y="5376307"/>
            <a:ext cx="10048289" cy="830997"/>
          </a:xfrm>
          <a:prstGeom prst="rect">
            <a:avLst/>
          </a:prstGeom>
          <a:noFill/>
        </p:spPr>
        <p:txBody>
          <a:bodyPr wrap="square" rtlCol="0">
            <a:spAutoFit/>
          </a:bodyPr>
          <a:lstStyle/>
          <a:p>
            <a:r>
              <a:rPr lang="en-US" sz="1600" i="1" dirty="0"/>
              <a:t>"Privacy is of paramount importance when dealing with such tools, especially concerning sensitive healthcare information like PHI. Proper steps need to be taken when using these tools, such as Data Governance, Audits, using synthetic datasets instead of original data, adding Noise, etc."</a:t>
            </a:r>
            <a:endParaRPr lang="en-IN" sz="1600" i="1" dirty="0"/>
          </a:p>
        </p:txBody>
      </p:sp>
      <p:pic>
        <p:nvPicPr>
          <p:cNvPr id="7" name="Picture 6">
            <a:extLst>
              <a:ext uri="{FF2B5EF4-FFF2-40B4-BE49-F238E27FC236}">
                <a16:creationId xmlns:a16="http://schemas.microsoft.com/office/drawing/2014/main" id="{BAE72C7C-9B02-23D8-03C7-2B0746C3D28F}"/>
              </a:ext>
            </a:extLst>
          </p:cNvPr>
          <p:cNvPicPr>
            <a:picLocks noChangeAspect="1"/>
          </p:cNvPicPr>
          <p:nvPr/>
        </p:nvPicPr>
        <p:blipFill rotWithShape="1">
          <a:blip r:embed="rId7"/>
          <a:srcRect r="37071"/>
          <a:stretch/>
        </p:blipFill>
        <p:spPr>
          <a:xfrm>
            <a:off x="8910851" y="2165811"/>
            <a:ext cx="3093189" cy="1754315"/>
          </a:xfrm>
          <a:prstGeom prst="rect">
            <a:avLst/>
          </a:prstGeom>
        </p:spPr>
      </p:pic>
    </p:spTree>
    <p:extLst>
      <p:ext uri="{BB962C8B-B14F-4D97-AF65-F5344CB8AC3E}">
        <p14:creationId xmlns:p14="http://schemas.microsoft.com/office/powerpoint/2010/main" val="4238328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EB1F579-61C9-95CC-A1F3-BC45D39FEE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Tools to mitigate limitations and risks related to LLMs</a:t>
            </a:r>
          </a:p>
        </p:txBody>
      </p:sp>
      <p:sp>
        <p:nvSpPr>
          <p:cNvPr id="3" name="TextBox 2">
            <a:extLst>
              <a:ext uri="{FF2B5EF4-FFF2-40B4-BE49-F238E27FC236}">
                <a16:creationId xmlns:a16="http://schemas.microsoft.com/office/drawing/2014/main" id="{700C0FAF-8362-FBE7-A9D1-0D58A3B8B880}"/>
              </a:ext>
            </a:extLst>
          </p:cNvPr>
          <p:cNvSpPr txBox="1"/>
          <p:nvPr/>
        </p:nvSpPr>
        <p:spPr>
          <a:xfrm>
            <a:off x="3464613" y="1386005"/>
            <a:ext cx="7406640" cy="461665"/>
          </a:xfrm>
          <a:prstGeom prst="rect">
            <a:avLst/>
          </a:prstGeom>
          <a:noFill/>
        </p:spPr>
        <p:txBody>
          <a:bodyPr wrap="square">
            <a:spAutoFit/>
          </a:bodyPr>
          <a:lstStyle/>
          <a:p>
            <a:r>
              <a:rPr lang="en-IN" sz="2400" b="1" dirty="0"/>
              <a:t>Contrastive Explanation using SHAP</a:t>
            </a:r>
          </a:p>
        </p:txBody>
      </p:sp>
      <p:pic>
        <p:nvPicPr>
          <p:cNvPr id="7" name="Picture 6">
            <a:extLst>
              <a:ext uri="{FF2B5EF4-FFF2-40B4-BE49-F238E27FC236}">
                <a16:creationId xmlns:a16="http://schemas.microsoft.com/office/drawing/2014/main" id="{628862AC-7F77-199D-8465-C084A7F6191F}"/>
              </a:ext>
            </a:extLst>
          </p:cNvPr>
          <p:cNvPicPr>
            <a:picLocks noChangeAspect="1"/>
          </p:cNvPicPr>
          <p:nvPr/>
        </p:nvPicPr>
        <p:blipFill>
          <a:blip r:embed="rId2"/>
          <a:stretch>
            <a:fillRect/>
          </a:stretch>
        </p:blipFill>
        <p:spPr>
          <a:xfrm>
            <a:off x="8120994" y="1396165"/>
            <a:ext cx="2384446" cy="1789544"/>
          </a:xfrm>
          <a:prstGeom prst="rect">
            <a:avLst/>
          </a:prstGeom>
        </p:spPr>
      </p:pic>
      <p:sp>
        <p:nvSpPr>
          <p:cNvPr id="9" name="TextBox 8">
            <a:extLst>
              <a:ext uri="{FF2B5EF4-FFF2-40B4-BE49-F238E27FC236}">
                <a16:creationId xmlns:a16="http://schemas.microsoft.com/office/drawing/2014/main" id="{87D90447-D6CC-868B-4EA8-485EECC11372}"/>
              </a:ext>
            </a:extLst>
          </p:cNvPr>
          <p:cNvSpPr txBox="1"/>
          <p:nvPr/>
        </p:nvSpPr>
        <p:spPr>
          <a:xfrm>
            <a:off x="4894745" y="1753224"/>
            <a:ext cx="6096000" cy="369332"/>
          </a:xfrm>
          <a:prstGeom prst="rect">
            <a:avLst/>
          </a:prstGeom>
          <a:noFill/>
        </p:spPr>
        <p:txBody>
          <a:bodyPr wrap="square">
            <a:spAutoFit/>
          </a:bodyPr>
          <a:lstStyle/>
          <a:p>
            <a:r>
              <a:rPr lang="en-IN" b="0" i="0" u="sng" dirty="0">
                <a:effectLst/>
                <a:latin typeface="-apple-system"/>
                <a:hlinkClick r:id="rId3"/>
              </a:rPr>
              <a:t>Yin and Neubig 2022</a:t>
            </a:r>
            <a:endParaRPr lang="en-IN" dirty="0"/>
          </a:p>
        </p:txBody>
      </p:sp>
      <p:pic>
        <p:nvPicPr>
          <p:cNvPr id="11" name="Picture 10">
            <a:extLst>
              <a:ext uri="{FF2B5EF4-FFF2-40B4-BE49-F238E27FC236}">
                <a16:creationId xmlns:a16="http://schemas.microsoft.com/office/drawing/2014/main" id="{EF242231-4632-E53B-EC25-1F57CD6D45D0}"/>
              </a:ext>
            </a:extLst>
          </p:cNvPr>
          <p:cNvPicPr>
            <a:picLocks noChangeAspect="1"/>
          </p:cNvPicPr>
          <p:nvPr/>
        </p:nvPicPr>
        <p:blipFill>
          <a:blip r:embed="rId4"/>
          <a:stretch>
            <a:fillRect/>
          </a:stretch>
        </p:blipFill>
        <p:spPr>
          <a:xfrm>
            <a:off x="191853" y="2417400"/>
            <a:ext cx="3657788" cy="749339"/>
          </a:xfrm>
          <a:prstGeom prst="rect">
            <a:avLst/>
          </a:prstGeom>
        </p:spPr>
      </p:pic>
      <p:cxnSp>
        <p:nvCxnSpPr>
          <p:cNvPr id="13" name="Straight Arrow Connector 12">
            <a:extLst>
              <a:ext uri="{FF2B5EF4-FFF2-40B4-BE49-F238E27FC236}">
                <a16:creationId xmlns:a16="http://schemas.microsoft.com/office/drawing/2014/main" id="{A3720D87-5726-31DF-59CD-46605EEB50B7}"/>
              </a:ext>
            </a:extLst>
          </p:cNvPr>
          <p:cNvCxnSpPr>
            <a:cxnSpLocks/>
            <a:stCxn id="11" idx="3"/>
          </p:cNvCxnSpPr>
          <p:nvPr/>
        </p:nvCxnSpPr>
        <p:spPr>
          <a:xfrm flipV="1">
            <a:off x="3849641" y="2792069"/>
            <a:ext cx="4063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C89E8EA-0ADA-A8AF-C184-65F97F5CB8D8}"/>
              </a:ext>
            </a:extLst>
          </p:cNvPr>
          <p:cNvSpPr txBox="1"/>
          <p:nvPr/>
        </p:nvSpPr>
        <p:spPr>
          <a:xfrm>
            <a:off x="4330350" y="2661265"/>
            <a:ext cx="2306320" cy="261610"/>
          </a:xfrm>
          <a:prstGeom prst="rect">
            <a:avLst/>
          </a:prstGeom>
          <a:solidFill>
            <a:schemeClr val="bg1">
              <a:lumMod val="85000"/>
            </a:schemeClr>
          </a:solidFill>
        </p:spPr>
        <p:txBody>
          <a:bodyPr wrap="square" rtlCol="0">
            <a:spAutoFit/>
          </a:bodyPr>
          <a:lstStyle/>
          <a:p>
            <a:r>
              <a:rPr lang="en-IN" sz="1100" dirty="0"/>
              <a:t>Output (from GPT2): </a:t>
            </a:r>
            <a:r>
              <a:rPr lang="en-IN" sz="1100" b="1" dirty="0"/>
              <a:t>barking</a:t>
            </a:r>
          </a:p>
        </p:txBody>
      </p:sp>
      <p:pic>
        <p:nvPicPr>
          <p:cNvPr id="17" name="Picture 16">
            <a:extLst>
              <a:ext uri="{FF2B5EF4-FFF2-40B4-BE49-F238E27FC236}">
                <a16:creationId xmlns:a16="http://schemas.microsoft.com/office/drawing/2014/main" id="{3DB2438D-214C-6AAE-5972-EEA3F96AADCD}"/>
              </a:ext>
            </a:extLst>
          </p:cNvPr>
          <p:cNvPicPr>
            <a:picLocks noChangeAspect="1"/>
          </p:cNvPicPr>
          <p:nvPr/>
        </p:nvPicPr>
        <p:blipFill>
          <a:blip r:embed="rId5"/>
          <a:stretch>
            <a:fillRect/>
          </a:stretch>
        </p:blipFill>
        <p:spPr>
          <a:xfrm>
            <a:off x="4330350" y="3317444"/>
            <a:ext cx="7836303" cy="3378374"/>
          </a:xfrm>
          <a:prstGeom prst="rect">
            <a:avLst/>
          </a:prstGeom>
        </p:spPr>
      </p:pic>
      <p:sp>
        <p:nvSpPr>
          <p:cNvPr id="21" name="TextBox 20">
            <a:extLst>
              <a:ext uri="{FF2B5EF4-FFF2-40B4-BE49-F238E27FC236}">
                <a16:creationId xmlns:a16="http://schemas.microsoft.com/office/drawing/2014/main" id="{D2E1D7EF-52E6-EC46-7A30-4B2C099278F2}"/>
              </a:ext>
            </a:extLst>
          </p:cNvPr>
          <p:cNvSpPr txBox="1"/>
          <p:nvPr/>
        </p:nvSpPr>
        <p:spPr>
          <a:xfrm>
            <a:off x="6268767" y="6341726"/>
            <a:ext cx="6096000" cy="369332"/>
          </a:xfrm>
          <a:prstGeom prst="rect">
            <a:avLst/>
          </a:prstGeom>
          <a:noFill/>
        </p:spPr>
        <p:txBody>
          <a:bodyPr wrap="square">
            <a:spAutoFit/>
          </a:bodyPr>
          <a:lstStyle/>
          <a:p>
            <a:r>
              <a:rPr lang="en-IN" b="0" dirty="0">
                <a:solidFill>
                  <a:srgbClr val="001188"/>
                </a:solidFill>
                <a:effectLst/>
                <a:latin typeface="Source Code Pro" panose="020B0509030403020204" pitchFamily="49" charset="0"/>
              </a:rPr>
              <a:t>“</a:t>
            </a:r>
            <a:r>
              <a:rPr lang="en-IN" b="0" dirty="0" err="1">
                <a:solidFill>
                  <a:srgbClr val="001188"/>
                </a:solidFill>
                <a:effectLst/>
                <a:latin typeface="Source Code Pro" panose="020B0509030403020204" pitchFamily="49" charset="0"/>
              </a:rPr>
              <a:t>lm_saliency</a:t>
            </a:r>
            <a:r>
              <a:rPr lang="en-IN" b="0" dirty="0">
                <a:solidFill>
                  <a:srgbClr val="001188"/>
                </a:solidFill>
                <a:effectLst/>
                <a:latin typeface="Source Code Pro" panose="020B0509030403020204" pitchFamily="49" charset="0"/>
              </a:rPr>
              <a:t>” python module</a:t>
            </a:r>
            <a:endParaRPr lang="en-IN" b="0" dirty="0">
              <a:solidFill>
                <a:srgbClr val="000000"/>
              </a:solidFill>
              <a:effectLst/>
              <a:latin typeface="Source Code Pro" panose="020B0509030403020204" pitchFamily="49" charset="0"/>
            </a:endParaRPr>
          </a:p>
        </p:txBody>
      </p:sp>
      <p:pic>
        <p:nvPicPr>
          <p:cNvPr id="23" name="Picture 22">
            <a:extLst>
              <a:ext uri="{FF2B5EF4-FFF2-40B4-BE49-F238E27FC236}">
                <a16:creationId xmlns:a16="http://schemas.microsoft.com/office/drawing/2014/main" id="{6F887BA1-05AA-5D79-EA77-E3E4D546E187}"/>
              </a:ext>
            </a:extLst>
          </p:cNvPr>
          <p:cNvPicPr>
            <a:picLocks noChangeAspect="1"/>
          </p:cNvPicPr>
          <p:nvPr/>
        </p:nvPicPr>
        <p:blipFill rotWithShape="1">
          <a:blip r:embed="rId6"/>
          <a:srcRect r="9925"/>
          <a:stretch/>
        </p:blipFill>
        <p:spPr>
          <a:xfrm>
            <a:off x="236133" y="3429000"/>
            <a:ext cx="4019814" cy="3022600"/>
          </a:xfrm>
          <a:prstGeom prst="rect">
            <a:avLst/>
          </a:prstGeom>
        </p:spPr>
      </p:pic>
    </p:spTree>
    <p:extLst>
      <p:ext uri="{BB962C8B-B14F-4D97-AF65-F5344CB8AC3E}">
        <p14:creationId xmlns:p14="http://schemas.microsoft.com/office/powerpoint/2010/main" val="998633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E34-995E-6714-55B9-DEBCDF2D83B4}"/>
              </a:ext>
            </a:extLst>
          </p:cNvPr>
          <p:cNvSpPr>
            <a:spLocks noGrp="1"/>
          </p:cNvSpPr>
          <p:nvPr>
            <p:ph type="title"/>
          </p:nvPr>
        </p:nvSpPr>
        <p:spPr>
          <a:xfrm>
            <a:off x="1225594" y="3159125"/>
            <a:ext cx="7491686" cy="1325563"/>
          </a:xfrm>
        </p:spPr>
        <p:txBody>
          <a:bodyPr/>
          <a:lstStyle/>
          <a:p>
            <a:r>
              <a:rPr lang="en-IN" dirty="0"/>
              <a:t>LLMOPs</a:t>
            </a:r>
          </a:p>
        </p:txBody>
      </p:sp>
    </p:spTree>
    <p:extLst>
      <p:ext uri="{BB962C8B-B14F-4D97-AF65-F5344CB8AC3E}">
        <p14:creationId xmlns:p14="http://schemas.microsoft.com/office/powerpoint/2010/main" val="55243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1342B2-0657-A57A-4D3E-0D1D8B523E84}"/>
              </a:ext>
            </a:extLst>
          </p:cNvPr>
          <p:cNvSpPr>
            <a:spLocks noChangeArrowheads="1"/>
          </p:cNvSpPr>
          <p:nvPr/>
        </p:nvSpPr>
        <p:spPr bwMode="auto">
          <a:xfrm>
            <a:off x="355162" y="193039"/>
            <a:ext cx="11481676" cy="6410961"/>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097" name="image15.png">
            <a:extLst>
              <a:ext uri="{FF2B5EF4-FFF2-40B4-BE49-F238E27FC236}">
                <a16:creationId xmlns:a16="http://schemas.microsoft.com/office/drawing/2014/main" id="{50E92E9A-B907-9C1B-9096-19B43AF4A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62" y="2312276"/>
            <a:ext cx="4664075" cy="3946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1D9E4BF-034C-6B65-9403-316B27108555}"/>
              </a:ext>
            </a:extLst>
          </p:cNvPr>
          <p:cNvSpPr>
            <a:spLocks noChangeArrowheads="1"/>
          </p:cNvSpPr>
          <p:nvPr/>
        </p:nvSpPr>
        <p:spPr bwMode="auto">
          <a:xfrm>
            <a:off x="367862"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852190F9-A281-7240-EAA1-9F4E98839E92}"/>
              </a:ext>
            </a:extLst>
          </p:cNvPr>
          <p:cNvSpPr>
            <a:spLocks noChangeArrowheads="1"/>
          </p:cNvSpPr>
          <p:nvPr/>
        </p:nvSpPr>
        <p:spPr bwMode="auto">
          <a:xfrm>
            <a:off x="746672" y="9911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LLMs are not </a:t>
            </a:r>
            <a:r>
              <a:rPr kumimoji="0" lang="en-US" altLang="en-US" sz="4000" b="0" i="1"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cs typeface="Arial" panose="020B0604020202020204" pitchFamily="34" charset="0"/>
              </a:rPr>
              <a:t>that </a:t>
            </a:r>
            <a:r>
              <a:rPr kumimoji="0" lang="en-US" altLang="en-US" sz="4000" b="0" i="0" u="none" strike="noStrike" cap="none" normalizeH="0" baseline="0" dirty="0">
                <a:ln>
                  <a:noFill/>
                </a:ln>
                <a:solidFill>
                  <a:srgbClr val="1B3138"/>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new</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Why should I care now?</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E3353711-49C9-545F-E3BC-62D5596BCDB5}"/>
              </a:ext>
            </a:extLst>
          </p:cNvPr>
          <p:cNvSpPr>
            <a:spLocks noChangeArrowheads="1"/>
          </p:cNvSpPr>
          <p:nvPr/>
        </p:nvSpPr>
        <p:spPr bwMode="auto">
          <a:xfrm>
            <a:off x="5280857" y="1065781"/>
            <a:ext cx="633929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1pPr>
            <a:lvl2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2pPr>
            <a:lvl3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3pPr>
            <a:lvl4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4pPr>
            <a:lvl5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5pPr>
            <a:lvl6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6pPr>
            <a:lvl7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7pPr>
            <a:lvl8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8pPr>
            <a:lvl9pPr eaLnBrk="0" fontAlgn="base" hangingPunct="0">
              <a:spcBef>
                <a:spcPct val="0"/>
              </a:spcBef>
              <a:spcAft>
                <a:spcPct val="0"/>
              </a:spcAft>
              <a:tabLst>
                <a:tab pos="6276975" algn="l"/>
                <a:tab pos="62785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276975" algn="l"/>
                <a:tab pos="6278563" algn="l"/>
              </a:tabLst>
            </a:pPr>
            <a:r>
              <a:rPr kumimoji="0" lang="en-US" altLang="en-US" sz="2200" b="1"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cs typeface="Arial" panose="020B0604020202020204" pitchFamily="34" charset="0"/>
              </a:rPr>
              <a:t>Accuracy and effectiveness has hit a tipping point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6276975" algn="l"/>
                <a:tab pos="6278563" algn="l"/>
              </a:tabLst>
            </a:pPr>
            <a:r>
              <a:rPr kumimoji="0" lang="en-US" altLang="en-US" sz="18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Many new use cases are unlocked!</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276975" algn="l"/>
                <a:tab pos="6278563" algn="l"/>
              </a:tabLst>
            </a:pPr>
            <a:r>
              <a:rPr kumimoji="0" lang="en-US" altLang="en-US" sz="18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Accessible by all.</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76975" algn="l"/>
                <a:tab pos="6278563" algn="l"/>
              </a:tabLst>
            </a:pPr>
            <a:r>
              <a:rPr kumimoji="0" lang="en-US" altLang="en-US" sz="2200" b="1"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cs typeface="Arial" panose="020B0604020202020204" pitchFamily="34" charset="0"/>
              </a:rPr>
              <a:t>Readily available data and tooling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6276975" algn="l"/>
                <a:tab pos="6278563" algn="l"/>
              </a:tabLst>
            </a:pPr>
            <a:r>
              <a:rPr kumimoji="0" lang="en-US" altLang="en-US" sz="18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Large datasets.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276975" algn="l"/>
                <a:tab pos="6278563" algn="l"/>
              </a:tabLst>
            </a:pPr>
            <a:r>
              <a:rPr kumimoji="0" lang="en-US" altLang="en-US" sz="18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Open-sourced model options.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276975" algn="l"/>
                <a:tab pos="6278563" algn="l"/>
              </a:tabLst>
            </a:pPr>
            <a:r>
              <a:rPr kumimoji="0" lang="en-US" altLang="en-US" sz="18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Requires powerful GPUs but are available on the cloud.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3117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5EE86E-0152-1D02-6F60-F63735DE145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Objectives</a:t>
            </a:r>
          </a:p>
        </p:txBody>
      </p:sp>
      <p:pic>
        <p:nvPicPr>
          <p:cNvPr id="7" name="Picture 6" descr="A white background with black text&#10;&#10;Description automatically generated">
            <a:extLst>
              <a:ext uri="{FF2B5EF4-FFF2-40B4-BE49-F238E27FC236}">
                <a16:creationId xmlns:a16="http://schemas.microsoft.com/office/drawing/2014/main" id="{FB498302-B93A-8D80-E94A-A8C59064A017}"/>
              </a:ext>
            </a:extLst>
          </p:cNvPr>
          <p:cNvPicPr>
            <a:picLocks noChangeAspect="1"/>
          </p:cNvPicPr>
          <p:nvPr/>
        </p:nvPicPr>
        <p:blipFill>
          <a:blip r:embed="rId2"/>
          <a:stretch>
            <a:fillRect/>
          </a:stretch>
        </p:blipFill>
        <p:spPr>
          <a:xfrm>
            <a:off x="643467" y="2018466"/>
            <a:ext cx="10905066" cy="3707720"/>
          </a:xfrm>
          <a:prstGeom prst="rect">
            <a:avLst/>
          </a:prstGeom>
        </p:spPr>
      </p:pic>
    </p:spTree>
    <p:extLst>
      <p:ext uri="{BB962C8B-B14F-4D97-AF65-F5344CB8AC3E}">
        <p14:creationId xmlns:p14="http://schemas.microsoft.com/office/powerpoint/2010/main" val="1596476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86A74D0-C135-B744-7CE3-FFB9DE722565}"/>
              </a:ext>
            </a:extLst>
          </p:cNvPr>
          <p:cNvPicPr>
            <a:picLocks noChangeAspect="1"/>
          </p:cNvPicPr>
          <p:nvPr/>
        </p:nvPicPr>
        <p:blipFill rotWithShape="1">
          <a:blip r:embed="rId2"/>
          <a:srcRect r="458" b="-1"/>
          <a:stretch/>
        </p:blipFill>
        <p:spPr>
          <a:xfrm>
            <a:off x="838199" y="735153"/>
            <a:ext cx="10515602" cy="5387693"/>
          </a:xfrm>
          <a:prstGeom prst="rect">
            <a:avLst/>
          </a:prstGeom>
        </p:spPr>
      </p:pic>
    </p:spTree>
    <p:extLst>
      <p:ext uri="{BB962C8B-B14F-4D97-AF65-F5344CB8AC3E}">
        <p14:creationId xmlns:p14="http://schemas.microsoft.com/office/powerpoint/2010/main" val="542901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1121B509-F60E-A2AE-642D-38C7BACDFE15}"/>
              </a:ext>
            </a:extLst>
          </p:cNvPr>
          <p:cNvPicPr>
            <a:picLocks noChangeAspect="1"/>
          </p:cNvPicPr>
          <p:nvPr/>
        </p:nvPicPr>
        <p:blipFill>
          <a:blip r:embed="rId2"/>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1380988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1240E13-0CD3-99EC-32FC-ECE5103CD3F8}"/>
              </a:ext>
            </a:extLst>
          </p:cNvPr>
          <p:cNvPicPr>
            <a:picLocks noChangeAspect="1"/>
          </p:cNvPicPr>
          <p:nvPr/>
        </p:nvPicPr>
        <p:blipFill rotWithShape="1">
          <a:blip r:embed="rId2"/>
          <a:srcRect r="5797" b="-1"/>
          <a:stretch/>
        </p:blipFill>
        <p:spPr>
          <a:xfrm>
            <a:off x="196850" y="173518"/>
            <a:ext cx="11798300" cy="6512763"/>
          </a:xfrm>
          <a:prstGeom prst="rect">
            <a:avLst/>
          </a:prstGeom>
        </p:spPr>
      </p:pic>
    </p:spTree>
    <p:extLst>
      <p:ext uri="{BB962C8B-B14F-4D97-AF65-F5344CB8AC3E}">
        <p14:creationId xmlns:p14="http://schemas.microsoft.com/office/powerpoint/2010/main" val="3494251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7B70D49-3E35-B4FD-B550-202B8FA3186B}"/>
              </a:ext>
            </a:extLst>
          </p:cNvPr>
          <p:cNvPicPr>
            <a:picLocks noChangeAspect="1"/>
          </p:cNvPicPr>
          <p:nvPr/>
        </p:nvPicPr>
        <p:blipFill rotWithShape="1">
          <a:blip r:embed="rId2"/>
          <a:srcRect l="10518" r="7509"/>
          <a:stretch/>
        </p:blipFill>
        <p:spPr>
          <a:xfrm>
            <a:off x="196850" y="173518"/>
            <a:ext cx="11798300" cy="6512763"/>
          </a:xfrm>
          <a:prstGeom prst="rect">
            <a:avLst/>
          </a:prstGeom>
        </p:spPr>
      </p:pic>
    </p:spTree>
    <p:extLst>
      <p:ext uri="{BB962C8B-B14F-4D97-AF65-F5344CB8AC3E}">
        <p14:creationId xmlns:p14="http://schemas.microsoft.com/office/powerpoint/2010/main" val="4124604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2A3D4E-BC48-9671-3363-EFFE0738D842}"/>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3213216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C3EAE7F-DBCB-2A69-7BE5-EE59204BA102}"/>
              </a:ext>
            </a:extLst>
          </p:cNvPr>
          <p:cNvPicPr>
            <a:picLocks noChangeAspect="1"/>
          </p:cNvPicPr>
          <p:nvPr/>
        </p:nvPicPr>
        <p:blipFill>
          <a:blip r:embed="rId2"/>
          <a:stretch>
            <a:fillRect/>
          </a:stretch>
        </p:blipFill>
        <p:spPr>
          <a:xfrm>
            <a:off x="643467" y="716365"/>
            <a:ext cx="10905066" cy="5425269"/>
          </a:xfrm>
          <a:prstGeom prst="rect">
            <a:avLst/>
          </a:prstGeom>
        </p:spPr>
      </p:pic>
    </p:spTree>
    <p:extLst>
      <p:ext uri="{BB962C8B-B14F-4D97-AF65-F5344CB8AC3E}">
        <p14:creationId xmlns:p14="http://schemas.microsoft.com/office/powerpoint/2010/main" val="3483781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C5253D0-476B-A602-935A-90C22BAAF1ED}"/>
              </a:ext>
            </a:extLst>
          </p:cNvPr>
          <p:cNvPicPr>
            <a:picLocks noChangeAspect="1"/>
          </p:cNvPicPr>
          <p:nvPr/>
        </p:nvPicPr>
        <p:blipFill>
          <a:blip r:embed="rId2"/>
          <a:stretch>
            <a:fillRect/>
          </a:stretch>
        </p:blipFill>
        <p:spPr>
          <a:xfrm>
            <a:off x="643467" y="811783"/>
            <a:ext cx="10905066" cy="5234432"/>
          </a:xfrm>
          <a:prstGeom prst="rect">
            <a:avLst/>
          </a:prstGeom>
        </p:spPr>
      </p:pic>
    </p:spTree>
    <p:extLst>
      <p:ext uri="{BB962C8B-B14F-4D97-AF65-F5344CB8AC3E}">
        <p14:creationId xmlns:p14="http://schemas.microsoft.com/office/powerpoint/2010/main" val="3398563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FC57ADB-7924-717C-337F-1A9A8F7AB133}"/>
              </a:ext>
            </a:extLst>
          </p:cNvPr>
          <p:cNvPicPr>
            <a:picLocks noChangeAspect="1"/>
          </p:cNvPicPr>
          <p:nvPr/>
        </p:nvPicPr>
        <p:blipFill rotWithShape="1">
          <a:blip r:embed="rId2"/>
          <a:srcRect b="5990"/>
          <a:stretch/>
        </p:blipFill>
        <p:spPr>
          <a:xfrm>
            <a:off x="838199" y="735153"/>
            <a:ext cx="10515602" cy="5387693"/>
          </a:xfrm>
          <a:prstGeom prst="rect">
            <a:avLst/>
          </a:prstGeom>
        </p:spPr>
      </p:pic>
    </p:spTree>
    <p:extLst>
      <p:ext uri="{BB962C8B-B14F-4D97-AF65-F5344CB8AC3E}">
        <p14:creationId xmlns:p14="http://schemas.microsoft.com/office/powerpoint/2010/main" val="4245102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hite background with black text&#10;&#10;Description automatically generated">
            <a:extLst>
              <a:ext uri="{FF2B5EF4-FFF2-40B4-BE49-F238E27FC236}">
                <a16:creationId xmlns:a16="http://schemas.microsoft.com/office/drawing/2014/main" id="{38A27D39-A025-FD59-C490-F4623BB697BA}"/>
              </a:ext>
            </a:extLst>
          </p:cNvPr>
          <p:cNvPicPr>
            <a:picLocks noChangeAspect="1"/>
          </p:cNvPicPr>
          <p:nvPr/>
        </p:nvPicPr>
        <p:blipFill rotWithShape="1">
          <a:blip r:embed="rId2"/>
          <a:srcRect t="2968" b="3451"/>
          <a:stretch/>
        </p:blipFill>
        <p:spPr>
          <a:xfrm>
            <a:off x="838199" y="735153"/>
            <a:ext cx="10515602" cy="5387693"/>
          </a:xfrm>
          <a:prstGeom prst="rect">
            <a:avLst/>
          </a:prstGeom>
        </p:spPr>
      </p:pic>
    </p:spTree>
    <p:extLst>
      <p:ext uri="{BB962C8B-B14F-4D97-AF65-F5344CB8AC3E}">
        <p14:creationId xmlns:p14="http://schemas.microsoft.com/office/powerpoint/2010/main" val="377950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D4F5BA4-92C7-6210-CCDA-1BCB4A0663A2}"/>
              </a:ext>
            </a:extLst>
          </p:cNvPr>
          <p:cNvSpPr>
            <a:spLocks noChangeArrowheads="1"/>
          </p:cNvSpPr>
          <p:nvPr/>
        </p:nvSpPr>
        <p:spPr bwMode="auto">
          <a:xfrm>
            <a:off x="102224" y="175569"/>
            <a:ext cx="11591935" cy="42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2888" tIns="3174" rIns="91440" bIns="45720" numCol="1" anchor="ctr" anchorCtr="0" compatLnSpc="1">
            <a:prstTxWarp prst="textNoShape">
              <a:avLst/>
            </a:prstTxWarp>
            <a:spAutoFit/>
          </a:bodyPr>
          <a:lstStyle/>
          <a:p>
            <a:endParaRPr lang="en-IN"/>
          </a:p>
        </p:txBody>
      </p:sp>
      <p:sp>
        <p:nvSpPr>
          <p:cNvPr id="3" name="Rectangle 1">
            <a:extLst>
              <a:ext uri="{FF2B5EF4-FFF2-40B4-BE49-F238E27FC236}">
                <a16:creationId xmlns:a16="http://schemas.microsoft.com/office/drawing/2014/main" id="{D67EDD04-75FB-854A-10C6-996DEBD3BBF5}"/>
              </a:ext>
            </a:extLst>
          </p:cNvPr>
          <p:cNvSpPr>
            <a:spLocks noChangeArrowheads="1"/>
          </p:cNvSpPr>
          <p:nvPr/>
        </p:nvSpPr>
        <p:spPr bwMode="auto">
          <a:xfrm>
            <a:off x="102224" y="147792"/>
            <a:ext cx="11579860" cy="631952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Rectangle 3">
            <a:extLst>
              <a:ext uri="{FF2B5EF4-FFF2-40B4-BE49-F238E27FC236}">
                <a16:creationId xmlns:a16="http://schemas.microsoft.com/office/drawing/2014/main" id="{3ED8267E-A6B3-19EE-E693-C402C8F15789}"/>
              </a:ext>
            </a:extLst>
          </p:cNvPr>
          <p:cNvSpPr>
            <a:spLocks noChangeArrowheads="1"/>
          </p:cNvSpPr>
          <p:nvPr/>
        </p:nvSpPr>
        <p:spPr bwMode="auto">
          <a:xfrm>
            <a:off x="600065" y="147792"/>
            <a:ext cx="11591935" cy="1311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2888" tIns="317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What is an LLM?</a:t>
            </a:r>
            <a:endParaRPr kumimoji="0" lang="en-US" altLang="en-US" sz="4000" b="0" i="0" u="none" strike="noStrike" cap="none" normalizeH="0" baseline="0" dirty="0">
              <a:ln>
                <a:noFill/>
              </a:ln>
              <a:solidFill>
                <a:schemeClr val="tx1"/>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It’s a </a:t>
            </a:r>
            <a:r>
              <a:rPr kumimoji="0" lang="en-US" altLang="en-US" sz="2400" b="0" i="1" u="none" strike="noStrike" cap="none" normalizeH="0" baseline="0" dirty="0">
                <a:ln>
                  <a:noFill/>
                </a:ln>
                <a:solidFill>
                  <a:srgbClr val="1B5162"/>
                </a:solidFill>
                <a:effectLst/>
                <a:latin typeface="Arial" panose="020B0604020202020204" pitchFamily="34" charset="0"/>
                <a:ea typeface="Microsoft Sans Serif" panose="020B0604020202020204" pitchFamily="34" charset="0"/>
                <a:cs typeface="Arial" panose="020B0604020202020204" pitchFamily="34" charset="0"/>
              </a:rPr>
              <a:t>large </a:t>
            </a: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language model trained on </a:t>
            </a:r>
            <a:r>
              <a:rPr kumimoji="0" lang="en-US" altLang="en-US" sz="2400" b="0" i="1" u="none" strike="noStrike" cap="none" normalizeH="0" baseline="0" dirty="0">
                <a:ln>
                  <a:noFill/>
                </a:ln>
                <a:solidFill>
                  <a:srgbClr val="1B5162"/>
                </a:solidFill>
                <a:effectLst/>
                <a:latin typeface="Arial" panose="020B0604020202020204" pitchFamily="34" charset="0"/>
                <a:ea typeface="Microsoft Sans Serif" panose="020B0604020202020204" pitchFamily="34" charset="0"/>
                <a:cs typeface="Arial" panose="020B0604020202020204" pitchFamily="34" charset="0"/>
              </a:rPr>
              <a:t>enormous </a:t>
            </a: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data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A62BE9C-7A03-C36F-C559-B365BC5488DB}"/>
              </a:ext>
            </a:extLst>
          </p:cNvPr>
          <p:cNvPicPr>
            <a:picLocks noChangeAspect="1"/>
          </p:cNvPicPr>
          <p:nvPr/>
        </p:nvPicPr>
        <p:blipFill>
          <a:blip r:embed="rId2"/>
          <a:stretch>
            <a:fillRect/>
          </a:stretch>
        </p:blipFill>
        <p:spPr>
          <a:xfrm>
            <a:off x="975014" y="1581070"/>
            <a:ext cx="10013999" cy="4372690"/>
          </a:xfrm>
          <a:prstGeom prst="rect">
            <a:avLst/>
          </a:prstGeom>
        </p:spPr>
      </p:pic>
    </p:spTree>
    <p:extLst>
      <p:ext uri="{BB962C8B-B14F-4D97-AF65-F5344CB8AC3E}">
        <p14:creationId xmlns:p14="http://schemas.microsoft.com/office/powerpoint/2010/main" val="670663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diagram&#10;&#10;Description automatically generated">
            <a:extLst>
              <a:ext uri="{FF2B5EF4-FFF2-40B4-BE49-F238E27FC236}">
                <a16:creationId xmlns:a16="http://schemas.microsoft.com/office/drawing/2014/main" id="{F3F22CCB-7039-13D9-0225-C8FA7A5B190D}"/>
              </a:ext>
            </a:extLst>
          </p:cNvPr>
          <p:cNvPicPr>
            <a:picLocks noChangeAspect="1"/>
          </p:cNvPicPr>
          <p:nvPr/>
        </p:nvPicPr>
        <p:blipFill>
          <a:blip r:embed="rId2"/>
          <a:stretch>
            <a:fillRect/>
          </a:stretch>
        </p:blipFill>
        <p:spPr>
          <a:xfrm>
            <a:off x="643467" y="757259"/>
            <a:ext cx="10905066" cy="5343481"/>
          </a:xfrm>
          <a:prstGeom prst="rect">
            <a:avLst/>
          </a:prstGeom>
        </p:spPr>
      </p:pic>
    </p:spTree>
    <p:extLst>
      <p:ext uri="{BB962C8B-B14F-4D97-AF65-F5344CB8AC3E}">
        <p14:creationId xmlns:p14="http://schemas.microsoft.com/office/powerpoint/2010/main" val="3579954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1D37C46-9D88-7399-A1E0-25E763A5B346}"/>
              </a:ext>
            </a:extLst>
          </p:cNvPr>
          <p:cNvPicPr>
            <a:picLocks noChangeAspect="1"/>
          </p:cNvPicPr>
          <p:nvPr/>
        </p:nvPicPr>
        <p:blipFill>
          <a:blip r:embed="rId2"/>
          <a:stretch>
            <a:fillRect/>
          </a:stretch>
        </p:blipFill>
        <p:spPr>
          <a:xfrm>
            <a:off x="660812" y="643466"/>
            <a:ext cx="10870375" cy="5571067"/>
          </a:xfrm>
          <a:prstGeom prst="rect">
            <a:avLst/>
          </a:prstGeom>
        </p:spPr>
      </p:pic>
    </p:spTree>
    <p:extLst>
      <p:ext uri="{BB962C8B-B14F-4D97-AF65-F5344CB8AC3E}">
        <p14:creationId xmlns:p14="http://schemas.microsoft.com/office/powerpoint/2010/main" val="2744213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6C00C281-19C1-BF46-368A-25DB4E750406}"/>
              </a:ext>
            </a:extLst>
          </p:cNvPr>
          <p:cNvPicPr>
            <a:picLocks noChangeAspect="1"/>
          </p:cNvPicPr>
          <p:nvPr/>
        </p:nvPicPr>
        <p:blipFill>
          <a:blip r:embed="rId2"/>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1962437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2E3406B-3EF9-7475-D2ED-E9F205A1A9B3}"/>
              </a:ext>
            </a:extLst>
          </p:cNvPr>
          <p:cNvPicPr>
            <a:picLocks noChangeAspect="1"/>
          </p:cNvPicPr>
          <p:nvPr/>
        </p:nvPicPr>
        <p:blipFill>
          <a:blip r:embed="rId2"/>
          <a:stretch>
            <a:fillRect/>
          </a:stretch>
        </p:blipFill>
        <p:spPr>
          <a:xfrm>
            <a:off x="660812" y="643466"/>
            <a:ext cx="10870375" cy="5571067"/>
          </a:xfrm>
          <a:prstGeom prst="rect">
            <a:avLst/>
          </a:prstGeom>
        </p:spPr>
      </p:pic>
    </p:spTree>
    <p:extLst>
      <p:ext uri="{BB962C8B-B14F-4D97-AF65-F5344CB8AC3E}">
        <p14:creationId xmlns:p14="http://schemas.microsoft.com/office/powerpoint/2010/main" val="237190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50F978-4E05-3AFC-3F2E-74AB7DC225B8}"/>
              </a:ext>
            </a:extLst>
          </p:cNvPr>
          <p:cNvPicPr>
            <a:picLocks noChangeAspect="1"/>
          </p:cNvPicPr>
          <p:nvPr/>
        </p:nvPicPr>
        <p:blipFill>
          <a:blip r:embed="rId2"/>
          <a:stretch>
            <a:fillRect/>
          </a:stretch>
        </p:blipFill>
        <p:spPr>
          <a:xfrm>
            <a:off x="643467" y="743628"/>
            <a:ext cx="10905066" cy="5370742"/>
          </a:xfrm>
          <a:prstGeom prst="rect">
            <a:avLst/>
          </a:prstGeom>
        </p:spPr>
      </p:pic>
    </p:spTree>
    <p:extLst>
      <p:ext uri="{BB962C8B-B14F-4D97-AF65-F5344CB8AC3E}">
        <p14:creationId xmlns:p14="http://schemas.microsoft.com/office/powerpoint/2010/main" val="60562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FAA383-2EF4-EE5D-E1AD-D83A7EB01741}"/>
              </a:ext>
            </a:extLst>
          </p:cNvPr>
          <p:cNvSpPr>
            <a:spLocks noChangeArrowheads="1"/>
          </p:cNvSpPr>
          <p:nvPr/>
        </p:nvSpPr>
        <p:spPr bwMode="auto">
          <a:xfrm>
            <a:off x="702522" y="414145"/>
            <a:ext cx="10514117" cy="602971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dirty="0"/>
          </a:p>
        </p:txBody>
      </p:sp>
      <p:sp>
        <p:nvSpPr>
          <p:cNvPr id="3" name="TextBox 2">
            <a:extLst>
              <a:ext uri="{FF2B5EF4-FFF2-40B4-BE49-F238E27FC236}">
                <a16:creationId xmlns:a16="http://schemas.microsoft.com/office/drawing/2014/main" id="{3E8F821D-D509-B62F-077F-52729DC1B4E7}"/>
              </a:ext>
            </a:extLst>
          </p:cNvPr>
          <p:cNvSpPr txBox="1"/>
          <p:nvPr/>
        </p:nvSpPr>
        <p:spPr>
          <a:xfrm>
            <a:off x="2865120" y="589280"/>
            <a:ext cx="7091680" cy="954107"/>
          </a:xfrm>
          <a:prstGeom prst="rect">
            <a:avLst/>
          </a:prstGeom>
          <a:noFill/>
        </p:spPr>
        <p:txBody>
          <a:bodyPr wrap="square" rtlCol="0">
            <a:spAutoFit/>
          </a:bodyPr>
          <a:lstStyle/>
          <a:p>
            <a:r>
              <a:rPr lang="en-IN" sz="2800" b="1" dirty="0"/>
              <a:t>Orchestration of LLMOPs Pipelines- Delta Live Tables (DLT)</a:t>
            </a:r>
          </a:p>
        </p:txBody>
      </p:sp>
      <p:pic>
        <p:nvPicPr>
          <p:cNvPr id="6" name="Picture 5">
            <a:extLst>
              <a:ext uri="{FF2B5EF4-FFF2-40B4-BE49-F238E27FC236}">
                <a16:creationId xmlns:a16="http://schemas.microsoft.com/office/drawing/2014/main" id="{C8C69F12-AAB1-3633-2DAE-EE2DBBC2BB2F}"/>
              </a:ext>
            </a:extLst>
          </p:cNvPr>
          <p:cNvPicPr>
            <a:picLocks noChangeAspect="1"/>
          </p:cNvPicPr>
          <p:nvPr/>
        </p:nvPicPr>
        <p:blipFill>
          <a:blip r:embed="rId2"/>
          <a:stretch>
            <a:fillRect/>
          </a:stretch>
        </p:blipFill>
        <p:spPr>
          <a:xfrm>
            <a:off x="1345347" y="1818308"/>
            <a:ext cx="8464985" cy="4026107"/>
          </a:xfrm>
          <a:prstGeom prst="rect">
            <a:avLst/>
          </a:prstGeom>
        </p:spPr>
      </p:pic>
    </p:spTree>
    <p:extLst>
      <p:ext uri="{BB962C8B-B14F-4D97-AF65-F5344CB8AC3E}">
        <p14:creationId xmlns:p14="http://schemas.microsoft.com/office/powerpoint/2010/main" val="1503344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FAA383-2EF4-EE5D-E1AD-D83A7EB01741}"/>
              </a:ext>
            </a:extLst>
          </p:cNvPr>
          <p:cNvSpPr>
            <a:spLocks noChangeArrowheads="1"/>
          </p:cNvSpPr>
          <p:nvPr/>
        </p:nvSpPr>
        <p:spPr bwMode="auto">
          <a:xfrm>
            <a:off x="162560" y="284480"/>
            <a:ext cx="11785600" cy="6159375"/>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dirty="0"/>
          </a:p>
        </p:txBody>
      </p:sp>
      <p:sp>
        <p:nvSpPr>
          <p:cNvPr id="3" name="TextBox 2">
            <a:extLst>
              <a:ext uri="{FF2B5EF4-FFF2-40B4-BE49-F238E27FC236}">
                <a16:creationId xmlns:a16="http://schemas.microsoft.com/office/drawing/2014/main" id="{3E8F821D-D509-B62F-077F-52729DC1B4E7}"/>
              </a:ext>
            </a:extLst>
          </p:cNvPr>
          <p:cNvSpPr txBox="1"/>
          <p:nvPr/>
        </p:nvSpPr>
        <p:spPr>
          <a:xfrm>
            <a:off x="2418080" y="414145"/>
            <a:ext cx="7985760" cy="954107"/>
          </a:xfrm>
          <a:prstGeom prst="rect">
            <a:avLst/>
          </a:prstGeom>
          <a:noFill/>
        </p:spPr>
        <p:txBody>
          <a:bodyPr wrap="square" rtlCol="0">
            <a:spAutoFit/>
          </a:bodyPr>
          <a:lstStyle/>
          <a:p>
            <a:r>
              <a:rPr lang="en-IN" sz="2800" b="1" dirty="0"/>
              <a:t>Orchestration of model inference Pipelines- Delta Live Tables (DLT)</a:t>
            </a:r>
          </a:p>
        </p:txBody>
      </p:sp>
      <p:pic>
        <p:nvPicPr>
          <p:cNvPr id="6" name="Picture 5">
            <a:extLst>
              <a:ext uri="{FF2B5EF4-FFF2-40B4-BE49-F238E27FC236}">
                <a16:creationId xmlns:a16="http://schemas.microsoft.com/office/drawing/2014/main" id="{CB46EB2D-8F87-F683-1F3A-CD83B37F7059}"/>
              </a:ext>
            </a:extLst>
          </p:cNvPr>
          <p:cNvPicPr>
            <a:picLocks noChangeAspect="1"/>
          </p:cNvPicPr>
          <p:nvPr/>
        </p:nvPicPr>
        <p:blipFill>
          <a:blip r:embed="rId2"/>
          <a:stretch>
            <a:fillRect/>
          </a:stretch>
        </p:blipFill>
        <p:spPr>
          <a:xfrm>
            <a:off x="162560" y="1886135"/>
            <a:ext cx="5791498" cy="3309706"/>
          </a:xfrm>
          <a:prstGeom prst="rect">
            <a:avLst/>
          </a:prstGeom>
        </p:spPr>
      </p:pic>
      <p:pic>
        <p:nvPicPr>
          <p:cNvPr id="8" name="Picture 7">
            <a:extLst>
              <a:ext uri="{FF2B5EF4-FFF2-40B4-BE49-F238E27FC236}">
                <a16:creationId xmlns:a16="http://schemas.microsoft.com/office/drawing/2014/main" id="{2F1C6A34-714E-FD29-2A53-9FB6B9B9C641}"/>
              </a:ext>
            </a:extLst>
          </p:cNvPr>
          <p:cNvPicPr>
            <a:picLocks noChangeAspect="1"/>
          </p:cNvPicPr>
          <p:nvPr/>
        </p:nvPicPr>
        <p:blipFill>
          <a:blip r:embed="rId3"/>
          <a:stretch>
            <a:fillRect/>
          </a:stretch>
        </p:blipFill>
        <p:spPr>
          <a:xfrm>
            <a:off x="6137336" y="1886135"/>
            <a:ext cx="5627546" cy="3309707"/>
          </a:xfrm>
          <a:prstGeom prst="rect">
            <a:avLst/>
          </a:prstGeom>
        </p:spPr>
      </p:pic>
    </p:spTree>
    <p:extLst>
      <p:ext uri="{BB962C8B-B14F-4D97-AF65-F5344CB8AC3E}">
        <p14:creationId xmlns:p14="http://schemas.microsoft.com/office/powerpoint/2010/main" val="2880387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FAA383-2EF4-EE5D-E1AD-D83A7EB01741}"/>
              </a:ext>
            </a:extLst>
          </p:cNvPr>
          <p:cNvSpPr>
            <a:spLocks noChangeArrowheads="1"/>
          </p:cNvSpPr>
          <p:nvPr/>
        </p:nvSpPr>
        <p:spPr bwMode="auto">
          <a:xfrm>
            <a:off x="162560" y="284480"/>
            <a:ext cx="11785600" cy="6159375"/>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800" dirty="0"/>
          </a:p>
        </p:txBody>
      </p:sp>
      <p:sp>
        <p:nvSpPr>
          <p:cNvPr id="3" name="TextBox 2">
            <a:extLst>
              <a:ext uri="{FF2B5EF4-FFF2-40B4-BE49-F238E27FC236}">
                <a16:creationId xmlns:a16="http://schemas.microsoft.com/office/drawing/2014/main" id="{3E8F821D-D509-B62F-077F-52729DC1B4E7}"/>
              </a:ext>
            </a:extLst>
          </p:cNvPr>
          <p:cNvSpPr txBox="1"/>
          <p:nvPr/>
        </p:nvSpPr>
        <p:spPr>
          <a:xfrm>
            <a:off x="2418080" y="414145"/>
            <a:ext cx="7985760" cy="584775"/>
          </a:xfrm>
          <a:prstGeom prst="rect">
            <a:avLst/>
          </a:prstGeom>
          <a:noFill/>
        </p:spPr>
        <p:txBody>
          <a:bodyPr wrap="square" rtlCol="0">
            <a:spAutoFit/>
          </a:bodyPr>
          <a:lstStyle/>
          <a:p>
            <a:r>
              <a:rPr lang="en-IN" sz="3200" b="1" dirty="0"/>
              <a:t>Observations- DLT pipelines</a:t>
            </a:r>
          </a:p>
        </p:txBody>
      </p:sp>
      <p:graphicFrame>
        <p:nvGraphicFramePr>
          <p:cNvPr id="5" name="Object 4">
            <a:extLst>
              <a:ext uri="{FF2B5EF4-FFF2-40B4-BE49-F238E27FC236}">
                <a16:creationId xmlns:a16="http://schemas.microsoft.com/office/drawing/2014/main" id="{11DBDC7C-1996-02E2-B861-881E4C7305F3}"/>
              </a:ext>
            </a:extLst>
          </p:cNvPr>
          <p:cNvGraphicFramePr>
            <a:graphicFrameLocks noChangeAspect="1"/>
          </p:cNvGraphicFramePr>
          <p:nvPr>
            <p:extLst>
              <p:ext uri="{D42A27DB-BD31-4B8C-83A1-F6EECF244321}">
                <p14:modId xmlns:p14="http://schemas.microsoft.com/office/powerpoint/2010/main" val="2115031843"/>
              </p:ext>
            </p:extLst>
          </p:nvPr>
        </p:nvGraphicFramePr>
        <p:xfrm>
          <a:off x="3169920" y="1368108"/>
          <a:ext cx="2926080" cy="2580640"/>
        </p:xfrm>
        <a:graphic>
          <a:graphicData uri="http://schemas.openxmlformats.org/presentationml/2006/ole">
            <mc:AlternateContent xmlns:mc="http://schemas.openxmlformats.org/markup-compatibility/2006">
              <mc:Choice xmlns:v="urn:schemas-microsoft-com:vml" Requires="v">
                <p:oleObj name="Packager Shell Object" showAsIcon="1" r:id="rId2" imgW="914597" imgH="806406" progId="Package">
                  <p:embed/>
                </p:oleObj>
              </mc:Choice>
              <mc:Fallback>
                <p:oleObj name="Packager Shell Object" showAsIcon="1" r:id="rId2" imgW="914597" imgH="806406" progId="Package">
                  <p:embed/>
                  <p:pic>
                    <p:nvPicPr>
                      <p:cNvPr id="0" name=""/>
                      <p:cNvPicPr/>
                      <p:nvPr/>
                    </p:nvPicPr>
                    <p:blipFill>
                      <a:blip r:embed="rId3"/>
                      <a:stretch>
                        <a:fillRect/>
                      </a:stretch>
                    </p:blipFill>
                    <p:spPr>
                      <a:xfrm>
                        <a:off x="3169920" y="1368108"/>
                        <a:ext cx="2926080" cy="2580640"/>
                      </a:xfrm>
                      <a:prstGeom prst="rect">
                        <a:avLst/>
                      </a:prstGeom>
                    </p:spPr>
                  </p:pic>
                </p:oleObj>
              </mc:Fallback>
            </mc:AlternateContent>
          </a:graphicData>
        </a:graphic>
      </p:graphicFrame>
    </p:spTree>
    <p:extLst>
      <p:ext uri="{BB962C8B-B14F-4D97-AF65-F5344CB8AC3E}">
        <p14:creationId xmlns:p14="http://schemas.microsoft.com/office/powerpoint/2010/main" val="3222052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F821D-D509-B62F-077F-52729DC1B4E7}"/>
              </a:ext>
            </a:extLst>
          </p:cNvPr>
          <p:cNvSpPr txBox="1"/>
          <p:nvPr/>
        </p:nvSpPr>
        <p:spPr>
          <a:xfrm>
            <a:off x="3037840" y="2425413"/>
            <a:ext cx="3545840" cy="3170099"/>
          </a:xfrm>
          <a:prstGeom prst="rect">
            <a:avLst/>
          </a:prstGeom>
          <a:noFill/>
        </p:spPr>
        <p:txBody>
          <a:bodyPr wrap="square" rtlCol="0">
            <a:spAutoFit/>
          </a:bodyPr>
          <a:lstStyle/>
          <a:p>
            <a:r>
              <a:rPr lang="en-IN" sz="4000" b="1" dirty="0"/>
              <a:t>Thank You..!!</a:t>
            </a:r>
          </a:p>
          <a:p>
            <a:endParaRPr lang="en-IN" sz="4000" b="1" dirty="0"/>
          </a:p>
          <a:p>
            <a:endParaRPr lang="en-IN" sz="4000" b="1" dirty="0"/>
          </a:p>
          <a:p>
            <a:endParaRPr lang="en-IN" sz="4000" b="1" dirty="0"/>
          </a:p>
          <a:p>
            <a:endParaRPr lang="en-IN" sz="3600" b="1" dirty="0"/>
          </a:p>
        </p:txBody>
      </p:sp>
    </p:spTree>
    <p:extLst>
      <p:ext uri="{BB962C8B-B14F-4D97-AF65-F5344CB8AC3E}">
        <p14:creationId xmlns:p14="http://schemas.microsoft.com/office/powerpoint/2010/main" val="191341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DB51C752-CC52-D4F0-84B5-3DFCE30CF048}"/>
              </a:ext>
            </a:extLst>
          </p:cNvPr>
          <p:cNvSpPr>
            <a:spLocks noChangeArrowheads="1"/>
          </p:cNvSpPr>
          <p:nvPr/>
        </p:nvSpPr>
        <p:spPr bwMode="auto">
          <a:xfrm>
            <a:off x="361950" y="223521"/>
            <a:ext cx="11468100" cy="616712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5" name="image17.png">
            <a:extLst>
              <a:ext uri="{FF2B5EF4-FFF2-40B4-BE49-F238E27FC236}">
                <a16:creationId xmlns:a16="http://schemas.microsoft.com/office/drawing/2014/main" id="{D5CD187F-FD7B-485C-DAAF-D71220A89509}"/>
              </a:ext>
            </a:extLst>
          </p:cNvPr>
          <p:cNvPicPr>
            <a:picLocks noChangeAspect="1"/>
          </p:cNvPicPr>
          <p:nvPr/>
        </p:nvPicPr>
        <p:blipFill>
          <a:blip r:embed="rId2" cstate="print"/>
          <a:stretch>
            <a:fillRect/>
          </a:stretch>
        </p:blipFill>
        <p:spPr>
          <a:xfrm>
            <a:off x="829310" y="1654493"/>
            <a:ext cx="10533380" cy="3549015"/>
          </a:xfrm>
          <a:prstGeom prst="rect">
            <a:avLst/>
          </a:prstGeom>
        </p:spPr>
      </p:pic>
      <p:sp>
        <p:nvSpPr>
          <p:cNvPr id="6" name="Rectangle 4">
            <a:extLst>
              <a:ext uri="{FF2B5EF4-FFF2-40B4-BE49-F238E27FC236}">
                <a16:creationId xmlns:a16="http://schemas.microsoft.com/office/drawing/2014/main" id="{73DE7E1E-8263-3F57-22BE-C7FB06F2AFFB}"/>
              </a:ext>
            </a:extLst>
          </p:cNvPr>
          <p:cNvSpPr>
            <a:spLocks noChangeArrowheads="1"/>
          </p:cNvSpPr>
          <p:nvPr/>
        </p:nvSpPr>
        <p:spPr bwMode="auto">
          <a:xfrm>
            <a:off x="1209040" y="2235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3174" rIns="91440" bIns="45720" numCol="1" anchor="ctr" anchorCtr="0" compatLnSpc="1">
            <a:prstTxWarp prst="textNoShape">
              <a:avLst/>
            </a:prstTxWarp>
            <a:spAutoFit/>
          </a:bodyPr>
          <a:lstStyle/>
          <a:p>
            <a:endParaRPr lang="en-IN"/>
          </a:p>
        </p:txBody>
      </p:sp>
      <p:sp>
        <p:nvSpPr>
          <p:cNvPr id="10" name="Rectangle 5">
            <a:extLst>
              <a:ext uri="{FF2B5EF4-FFF2-40B4-BE49-F238E27FC236}">
                <a16:creationId xmlns:a16="http://schemas.microsoft.com/office/drawing/2014/main" id="{09AF6DD8-BA51-6B63-7045-29E9D8FD402A}"/>
              </a:ext>
            </a:extLst>
          </p:cNvPr>
          <p:cNvSpPr>
            <a:spLocks noChangeArrowheads="1"/>
          </p:cNvSpPr>
          <p:nvPr/>
        </p:nvSpPr>
        <p:spPr bwMode="auto">
          <a:xfrm>
            <a:off x="629920" y="7721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317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What does that mean for me?</a:t>
            </a:r>
            <a:endParaRPr kumimoji="0" lang="en-US" altLang="en-US" sz="4000" b="0" i="0" u="none" strike="noStrike" cap="none" normalizeH="0" baseline="0" dirty="0">
              <a:ln>
                <a:noFill/>
              </a:ln>
              <a:solidFill>
                <a:schemeClr val="tx1"/>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LLMs </a:t>
            </a:r>
            <a:r>
              <a:rPr kumimoji="0" lang="en-US" altLang="en-US" sz="2400" b="0" i="1" u="none" strike="noStrike" cap="none" normalizeH="0" baseline="0" dirty="0">
                <a:ln>
                  <a:noFill/>
                </a:ln>
                <a:solidFill>
                  <a:srgbClr val="1B5162"/>
                </a:solidFill>
                <a:effectLst/>
                <a:latin typeface="Arial" panose="020B0604020202020204" pitchFamily="34" charset="0"/>
                <a:ea typeface="Microsoft Sans Serif" panose="020B0604020202020204" pitchFamily="34" charset="0"/>
                <a:cs typeface="Arial" panose="020B0604020202020204" pitchFamily="34" charset="0"/>
              </a:rPr>
              <a:t>automate </a:t>
            </a: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many human-led tasks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208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15C6456-E99B-1E9B-E048-C357597A5892}"/>
              </a:ext>
            </a:extLst>
          </p:cNvPr>
          <p:cNvSpPr>
            <a:spLocks noChangeArrowheads="1"/>
          </p:cNvSpPr>
          <p:nvPr/>
        </p:nvSpPr>
        <p:spPr bwMode="auto">
          <a:xfrm>
            <a:off x="264159" y="172720"/>
            <a:ext cx="11401425" cy="6085840"/>
          </a:xfrm>
          <a:prstGeom prst="rect">
            <a:avLst/>
          </a:prstGeom>
          <a:solidFill>
            <a:srgbClr val="F9F6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7169" name="image38.png">
            <a:extLst>
              <a:ext uri="{FF2B5EF4-FFF2-40B4-BE49-F238E27FC236}">
                <a16:creationId xmlns:a16="http://schemas.microsoft.com/office/drawing/2014/main" id="{11BFC68D-8732-1FCE-6DEE-401B55E84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946150"/>
            <a:ext cx="6632575" cy="2451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BE75D68-EF5B-84C3-0096-587D0A86576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3174"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841803E9-AB3D-32E1-BFF4-5ACE80CAD9F3}"/>
              </a:ext>
            </a:extLst>
          </p:cNvPr>
          <p:cNvSpPr>
            <a:spLocks noChangeArrowheads="1"/>
          </p:cNvSpPr>
          <p:nvPr/>
        </p:nvSpPr>
        <p:spPr bwMode="auto">
          <a:xfrm>
            <a:off x="1028065" y="7823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3174"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B3138"/>
                </a:solidFill>
                <a:effectLst/>
                <a:latin typeface="Arial" panose="020B0604020202020204" pitchFamily="34" charset="0"/>
                <a:ea typeface="Lucida Sans Unicode" panose="020B0602030504020204" pitchFamily="34" charset="0"/>
              </a:rPr>
              <a:t>What is a Language Model?</a:t>
            </a:r>
            <a:endParaRPr kumimoji="0" lang="en-US" altLang="en-US" sz="4000" b="0" i="0" u="none" strike="noStrike" cap="none" normalizeH="0" baseline="0" dirty="0">
              <a:ln>
                <a:noFill/>
              </a:ln>
              <a:solidFill>
                <a:schemeClr val="tx1"/>
              </a:solidFill>
              <a:effectLst/>
              <a:latin typeface="Arial" panose="020B0604020202020204" pitchFamily="34" charset="0"/>
              <a:ea typeface="Lucida Sans Unicode"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7247966-DD45-5DDC-5AC9-06767772A14E}"/>
              </a:ext>
            </a:extLst>
          </p:cNvPr>
          <p:cNvSpPr>
            <a:spLocks noChangeArrowheads="1"/>
          </p:cNvSpPr>
          <p:nvPr/>
        </p:nvSpPr>
        <p:spPr bwMode="auto">
          <a:xfrm>
            <a:off x="648335" y="4813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43000" algn="l"/>
              </a:tabLst>
              <a:defRPr>
                <a:solidFill>
                  <a:schemeClr val="tx1"/>
                </a:solidFill>
                <a:latin typeface="Arial" panose="020B0604020202020204" pitchFamily="34" charset="0"/>
              </a:defRPr>
            </a:lvl1pPr>
            <a:lvl2pPr eaLnBrk="0" fontAlgn="base" hangingPunct="0">
              <a:spcBef>
                <a:spcPct val="0"/>
              </a:spcBef>
              <a:spcAft>
                <a:spcPct val="0"/>
              </a:spcAft>
              <a:tabLst>
                <a:tab pos="1143000" algn="l"/>
              </a:tabLst>
              <a:defRPr>
                <a:solidFill>
                  <a:schemeClr val="tx1"/>
                </a:solidFill>
                <a:latin typeface="Arial" panose="020B0604020202020204" pitchFamily="34" charset="0"/>
              </a:defRPr>
            </a:lvl2pPr>
            <a:lvl3pPr eaLnBrk="0" fontAlgn="base" hangingPunct="0">
              <a:spcBef>
                <a:spcPct val="0"/>
              </a:spcBef>
              <a:spcAft>
                <a:spcPct val="0"/>
              </a:spcAft>
              <a:tabLst>
                <a:tab pos="1143000" algn="l"/>
              </a:tabLst>
              <a:defRPr>
                <a:solidFill>
                  <a:schemeClr val="tx1"/>
                </a:solidFill>
                <a:latin typeface="Arial" panose="020B0604020202020204" pitchFamily="34" charset="0"/>
              </a:defRPr>
            </a:lvl3pPr>
            <a:lvl4pPr eaLnBrk="0" fontAlgn="base" hangingPunct="0">
              <a:spcBef>
                <a:spcPct val="0"/>
              </a:spcBef>
              <a:spcAft>
                <a:spcPct val="0"/>
              </a:spcAft>
              <a:tabLst>
                <a:tab pos="1143000" algn="l"/>
              </a:tabLst>
              <a:defRPr>
                <a:solidFill>
                  <a:schemeClr val="tx1"/>
                </a:solidFill>
                <a:latin typeface="Arial" panose="020B0604020202020204" pitchFamily="34" charset="0"/>
              </a:defRPr>
            </a:lvl4pPr>
            <a:lvl5pPr eaLnBrk="0" fontAlgn="base" hangingPunct="0">
              <a:spcBef>
                <a:spcPct val="0"/>
              </a:spcBef>
              <a:spcAft>
                <a:spcPct val="0"/>
              </a:spcAft>
              <a:tabLst>
                <a:tab pos="1143000" algn="l"/>
              </a:tabLst>
              <a:defRPr>
                <a:solidFill>
                  <a:schemeClr val="tx1"/>
                </a:solidFill>
                <a:latin typeface="Arial" panose="020B0604020202020204" pitchFamily="34" charset="0"/>
              </a:defRPr>
            </a:lvl5pPr>
            <a:lvl6pPr eaLnBrk="0" fontAlgn="base" hangingPunct="0">
              <a:spcBef>
                <a:spcPct val="0"/>
              </a:spcBef>
              <a:spcAft>
                <a:spcPct val="0"/>
              </a:spcAft>
              <a:tabLst>
                <a:tab pos="1143000" algn="l"/>
              </a:tabLst>
              <a:defRPr>
                <a:solidFill>
                  <a:schemeClr val="tx1"/>
                </a:solidFill>
                <a:latin typeface="Arial" panose="020B0604020202020204" pitchFamily="34" charset="0"/>
              </a:defRPr>
            </a:lvl6pPr>
            <a:lvl7pPr eaLnBrk="0" fontAlgn="base" hangingPunct="0">
              <a:spcBef>
                <a:spcPct val="0"/>
              </a:spcBef>
              <a:spcAft>
                <a:spcPct val="0"/>
              </a:spcAft>
              <a:tabLst>
                <a:tab pos="1143000" algn="l"/>
              </a:tabLst>
              <a:defRPr>
                <a:solidFill>
                  <a:schemeClr val="tx1"/>
                </a:solidFill>
                <a:latin typeface="Arial" panose="020B0604020202020204" pitchFamily="34" charset="0"/>
              </a:defRPr>
            </a:lvl7pPr>
            <a:lvl8pPr eaLnBrk="0" fontAlgn="base" hangingPunct="0">
              <a:spcBef>
                <a:spcPct val="0"/>
              </a:spcBef>
              <a:spcAft>
                <a:spcPct val="0"/>
              </a:spcAft>
              <a:tabLst>
                <a:tab pos="1143000" algn="l"/>
              </a:tabLst>
              <a:defRPr>
                <a:solidFill>
                  <a:schemeClr val="tx1"/>
                </a:solidFill>
                <a:latin typeface="Arial" panose="020B0604020202020204" pitchFamily="34" charset="0"/>
              </a:defRPr>
            </a:lvl8pPr>
            <a:lvl9pPr eaLnBrk="0" fontAlgn="base" hangingPunct="0">
              <a:spcBef>
                <a:spcPct val="0"/>
              </a:spcBef>
              <a:spcAft>
                <a:spcPct val="0"/>
              </a:spcAft>
              <a:tabLst>
                <a:tab pos="11430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143000" algn="l"/>
              </a:tabLst>
            </a:pPr>
            <a:br>
              <a:rPr kumimoji="0" lang="en-US" altLang="en-US" sz="1100" b="0" i="0" u="none" strike="noStrike" cap="none" normalizeH="0" baseline="0" dirty="0">
                <a:ln>
                  <a:noFill/>
                </a:ln>
                <a:solidFill>
                  <a:schemeClr val="tx1"/>
                </a:solidFill>
                <a:effectLst/>
                <a:latin typeface="Arial" panose="020B0604020202020204" pitchFamily="34" charset="0"/>
                <a:ea typeface="Microsoft Sans Serif" panose="020B0604020202020204" pitchFamily="34" charset="0"/>
              </a:rPr>
            </a:br>
            <a:r>
              <a:rPr kumimoji="0" lang="en-US" altLang="en-US" sz="2400" b="0" i="0" u="none" strike="noStrike" cap="none" normalizeH="0" baseline="0" dirty="0">
                <a:ln>
                  <a:noFill/>
                </a:ln>
                <a:solidFill>
                  <a:srgbClr val="1B5162"/>
                </a:solidFill>
                <a:effectLst/>
                <a:latin typeface="Lucida Sans Unicode" panose="020B0602030504020204" pitchFamily="34" charset="0"/>
                <a:ea typeface="Microsoft Sans Serif" panose="020B0604020202020204" pitchFamily="34" charset="0"/>
                <a:cs typeface="Lucida Sans Unicode" panose="020B0602030504020204" pitchFamily="34" charset="0"/>
              </a:rPr>
              <a:t>LMs assign probabilities to word sequences: ﬁnd the most likely word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143000" algn="l"/>
              </a:tabLst>
            </a:pPr>
            <a:r>
              <a:rPr kumimoji="0" lang="en-US" altLang="en-US" sz="2400" b="1"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cs typeface="Arial" panose="020B0604020202020204" pitchFamily="34" charset="0"/>
              </a:rPr>
              <a:t>Categories:</a:t>
            </a:r>
            <a:endParaRPr kumimoji="0" lang="en-US" altLang="en-US" sz="8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
                <a:srgbClr val="1B5162"/>
              </a:buClr>
              <a:buSzTx/>
              <a:buFontTx/>
              <a:buChar char="•"/>
              <a:tabLst>
                <a:tab pos="1143000" algn="l"/>
              </a:tabLst>
            </a:pPr>
            <a:r>
              <a:rPr kumimoji="0" lang="en-US" altLang="en-US" sz="2200" b="1"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cs typeface="Arial" panose="020B0604020202020204" pitchFamily="34" charset="0"/>
              </a:rPr>
              <a:t>Generative</a:t>
            </a:r>
            <a:r>
              <a:rPr kumimoji="0" lang="en-US" altLang="en-US" sz="2200" b="0" i="0" u="none" strike="noStrike" cap="none" normalizeH="0" baseline="0" dirty="0">
                <a:ln>
                  <a:noFill/>
                </a:ln>
                <a:solidFill>
                  <a:srgbClr val="1B3138"/>
                </a:solidFill>
                <a:effectLst/>
                <a:ea typeface="Microsoft Sans Serif" panose="020B0604020202020204" pitchFamily="34" charset="0"/>
              </a:rPr>
              <a:t>:</a:t>
            </a:r>
            <a:r>
              <a:rPr kumimoji="0" lang="en-US" altLang="en-US" sz="22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 ﬁnd the most likely next word</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1B5162"/>
              </a:buClr>
              <a:buSzTx/>
              <a:buFontTx/>
              <a:buChar char="•"/>
              <a:tabLst>
                <a:tab pos="1143000" algn="l"/>
              </a:tabLst>
            </a:pPr>
            <a:r>
              <a:rPr kumimoji="0" lang="en-US" altLang="en-US" sz="2200" b="0" i="0" u="none" strike="noStrike" cap="none" normalizeH="0" baseline="0" dirty="0">
                <a:ln>
                  <a:noFill/>
                </a:ln>
                <a:solidFill>
                  <a:srgbClr val="1B3138"/>
                </a:solidFill>
                <a:effectLst/>
                <a:latin typeface="Arial" panose="020B0604020202020204" pitchFamily="34" charset="0"/>
                <a:ea typeface="Microsoft Sans Serif" panose="020B0604020202020204" pitchFamily="34" charset="0"/>
              </a:rPr>
              <a:t>Classiﬁcation: ﬁnd the most likely classiﬁcation/answer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891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1324</Words>
  <Application>Microsoft Office PowerPoint</Application>
  <PresentationFormat>Widescreen</PresentationFormat>
  <Paragraphs>159</Paragraphs>
  <Slides>78</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0" baseType="lpstr">
      <vt:lpstr>-apple-system</vt:lpstr>
      <vt:lpstr>Arial</vt:lpstr>
      <vt:lpstr>Calibri</vt:lpstr>
      <vt:lpstr>Calibri Light</vt:lpstr>
      <vt:lpstr>Consolas</vt:lpstr>
      <vt:lpstr>Courier New</vt:lpstr>
      <vt:lpstr>Lucida Sans Unicode</vt:lpstr>
      <vt:lpstr>Microsoft Sans Serif</vt:lpstr>
      <vt:lpstr>Source Code Pro</vt:lpstr>
      <vt:lpstr>Wingdings</vt:lpstr>
      <vt:lpstr>Office Theme</vt:lpstr>
      <vt:lpstr>Packager Shell Object</vt:lpstr>
      <vt:lpstr>PowerPoint Presentation</vt:lpstr>
      <vt:lpstr>PowerPoint Presentation</vt:lpstr>
      <vt:lpstr>Introduction to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with LLMs- Hugging Face &amp; Prompts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 Vector Databases &amp; Search</vt:lpstr>
      <vt:lpstr>PowerPoint Presentation</vt:lpstr>
      <vt:lpstr>PowerPoint Presentation</vt:lpstr>
      <vt:lpstr>PowerPoint Presentation</vt:lpstr>
      <vt:lpstr>Fine-Tuning &amp; Evaluating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Evaluation</vt:lpstr>
      <vt:lpstr>Risks &amp; Limitations</vt:lpstr>
      <vt:lpstr>Risks &amp; Limitations</vt:lpstr>
      <vt:lpstr>Risks &amp; Limitations</vt:lpstr>
      <vt:lpstr>Risks &amp; Limitations</vt:lpstr>
      <vt:lpstr>Hallucinations- Reasons &amp; Mitigations</vt:lpstr>
      <vt:lpstr>Hallucinations- Reasons &amp; Mitigations</vt:lpstr>
      <vt:lpstr>Hallucinations- Mitigations</vt:lpstr>
      <vt:lpstr>Hallucinations- Mitigations</vt:lpstr>
      <vt:lpstr>Hallucinations- Evaluation</vt:lpstr>
      <vt:lpstr>Risks &amp; Limitation (General)- Mitigations</vt:lpstr>
      <vt:lpstr>Risks &amp; Limitation (General)- Mitigations</vt:lpstr>
      <vt:lpstr>Risks &amp; Limitation (General)- Mitigations</vt:lpstr>
      <vt:lpstr>Tools to mitigate limitations and risks related to LLMs</vt:lpstr>
      <vt:lpstr>Tools to mitigate limitations and risks related to LLMs</vt:lpstr>
      <vt:lpstr>Tools to mitigate limitations and risks related to LLMs</vt:lpstr>
      <vt:lpstr>Tools to mitigate limitations and risks related to LLMs</vt:lpstr>
      <vt:lpstr>LLMOPs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Srivastava, Vineet</dc:creator>
  <cp:lastModifiedBy>Srivastava, Vineet</cp:lastModifiedBy>
  <cp:revision>65</cp:revision>
  <dcterms:created xsi:type="dcterms:W3CDTF">2023-07-24T22:08:38Z</dcterms:created>
  <dcterms:modified xsi:type="dcterms:W3CDTF">2023-07-27T08:37:41Z</dcterms:modified>
</cp:coreProperties>
</file>